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73" r:id="rId2"/>
    <p:sldMasterId id="2147483838" r:id="rId3"/>
    <p:sldMasterId id="2147483898" r:id="rId4"/>
  </p:sldMasterIdLst>
  <p:notesMasterIdLst>
    <p:notesMasterId r:id="rId39"/>
  </p:notesMasterIdLst>
  <p:sldIdLst>
    <p:sldId id="342" r:id="rId5"/>
    <p:sldId id="344" r:id="rId6"/>
    <p:sldId id="347" r:id="rId7"/>
    <p:sldId id="354" r:id="rId8"/>
    <p:sldId id="355" r:id="rId9"/>
    <p:sldId id="356" r:id="rId10"/>
    <p:sldId id="357" r:id="rId11"/>
    <p:sldId id="358" r:id="rId12"/>
    <p:sldId id="362" r:id="rId13"/>
    <p:sldId id="363" r:id="rId14"/>
    <p:sldId id="364" r:id="rId15"/>
    <p:sldId id="367" r:id="rId16"/>
    <p:sldId id="368" r:id="rId17"/>
    <p:sldId id="369" r:id="rId18"/>
    <p:sldId id="370" r:id="rId19"/>
    <p:sldId id="376" r:id="rId20"/>
    <p:sldId id="375" r:id="rId21"/>
    <p:sldId id="377" r:id="rId22"/>
    <p:sldId id="382" r:id="rId23"/>
    <p:sldId id="417" r:id="rId24"/>
    <p:sldId id="383" r:id="rId25"/>
    <p:sldId id="384" r:id="rId26"/>
    <p:sldId id="385" r:id="rId27"/>
    <p:sldId id="386" r:id="rId28"/>
    <p:sldId id="387" r:id="rId29"/>
    <p:sldId id="388" r:id="rId30"/>
    <p:sldId id="390" r:id="rId31"/>
    <p:sldId id="391" r:id="rId32"/>
    <p:sldId id="397" r:id="rId33"/>
    <p:sldId id="398" r:id="rId34"/>
    <p:sldId id="400" r:id="rId35"/>
    <p:sldId id="402" r:id="rId36"/>
    <p:sldId id="403" r:id="rId37"/>
    <p:sldId id="4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48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1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908AFB-EA5E-4EEC-9EEB-A581612DEAE4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2B1506-10B0-410B-9AEA-C15B5CF20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30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A0FFA-832F-4DE7-A2B2-5D02AF25C0BA}" type="slidenum">
              <a:rPr lang="tr-TR" smtClean="0"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1C7C6-8230-4810-9B37-CB94BBA3B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796387B-385C-4E5A-B201-73577378647F}" type="slidenum">
              <a:rPr lang="en-US" smtClean="0">
                <a:ea typeface="MS PGothic"/>
                <a:cs typeface="MS PGothic"/>
              </a:rPr>
              <a:pPr>
                <a:defRPr/>
              </a:pPr>
              <a:t>34</a:t>
            </a:fld>
            <a:endParaRPr lang="en-US" smtClean="0">
              <a:ea typeface="MS PGothic"/>
              <a:cs typeface="MS PGothic"/>
            </a:endParaRPr>
          </a:p>
        </p:txBody>
      </p:sp>
      <p:sp>
        <p:nvSpPr>
          <p:cNvPr id="12493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493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7A9C82B5-BC9A-4F5F-8D01-7CE2E2ABF39D}" type="slidenum">
              <a:rPr lang="fr-FR" sz="1200">
                <a:latin typeface="Calibri" pitchFamily="34" charset="0"/>
              </a:rPr>
              <a:pPr algn="r" defTabSz="457200"/>
              <a:t>34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CA81F-7DF6-49CC-AC72-C1BD3EF15C85}" type="slidenum">
              <a:rPr lang="ar-SA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459C8-909D-4F4A-AE9F-5C638354CB21}" type="slidenum">
              <a:rPr lang="ar-SA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38489-2AA3-404A-8C37-2C390741739C}" type="slidenum">
              <a:rPr lang="ar-SA" altLang="en-US" smtClean="0">
                <a:ea typeface="Times New Roman (Arabic)"/>
              </a:rPr>
              <a:pPr>
                <a:defRPr/>
              </a:pPr>
              <a:t>22</a:t>
            </a:fld>
            <a:endParaRPr lang="en-US" altLang="en-US" smtClean="0">
              <a:ea typeface="Times New Roman (Arabic)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Times New Roman (Arabic)"/>
                <a:cs typeface="Times New Roman (Arabic)"/>
              </a:rPr>
              <a:t>Bism ellah</a:t>
            </a:r>
          </a:p>
          <a:p>
            <a:pPr eaLnBrk="1" hangingPunct="1"/>
            <a:endParaRPr lang="en-US" altLang="en-US" smtClean="0">
              <a:ea typeface="Times New Roman (Arabic)"/>
              <a:cs typeface="Times New Roman (Arabic)"/>
            </a:endParaRPr>
          </a:p>
          <a:p>
            <a:pPr eaLnBrk="1" hangingPunct="1"/>
            <a:r>
              <a:rPr lang="en-US" altLang="en-US" smtClean="0">
                <a:ea typeface="Times New Roman (Arabic)"/>
                <a:cs typeface="Times New Roman (Arabic)"/>
              </a:rPr>
              <a:t>I would like to thank the orgnizing committee for inviting me to speak, it is a pleasure and an hounor</a:t>
            </a:r>
          </a:p>
          <a:p>
            <a:pPr eaLnBrk="1" hangingPunct="1"/>
            <a:endParaRPr lang="en-US" altLang="en-US" smtClean="0">
              <a:ea typeface="Times New Roman (Arabic)"/>
              <a:cs typeface="Times New Roman (Arabic)"/>
            </a:endParaRPr>
          </a:p>
          <a:p>
            <a:pPr eaLnBrk="1" hangingPunct="1"/>
            <a:endParaRPr lang="en-US" altLang="en-US" smtClean="0">
              <a:ea typeface="Times New Roman (Arabic)"/>
              <a:cs typeface="Times New Roman (Arabic)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ea typeface="Times New Roman (Arabic)"/>
              <a:cs typeface="Times New Roman (Arabic)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ea typeface="Times New Roman (Arabic)"/>
              <a:cs typeface="Times New Roman (Arabic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132D65-8B30-4F8A-B07C-162433E0FBC0}" type="slidenum">
              <a:rPr lang="ar-SA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DDF53-2A60-4C1D-852F-D75E4C36629A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53A0C-C1CC-40BA-8D66-9BDA5B1DF5CC}" type="slidenum">
              <a:rPr lang="en-US" smtClean="0">
                <a:latin typeface="Arial" charset="0"/>
              </a:rPr>
              <a:pPr>
                <a:defRPr/>
              </a:pPr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407511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76275" y="2319344"/>
            <a:ext cx="7772400" cy="1470025"/>
          </a:xfrm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42869"/>
            <a:ext cx="2160588" cy="61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42869"/>
            <a:ext cx="6332537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772400" cy="1470025"/>
          </a:xfrm>
        </p:spPr>
        <p:txBody>
          <a:bodyPr/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0066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86EF-F750-4C33-86E0-6BC4CD9AC82A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67A-7D30-4453-BF53-F6CACF8473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372A-6244-4D66-A486-27DFDF318742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ACE6-B5B5-4F22-ADAF-EDD3D4A710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7A67-3E5E-4B41-885A-518DD2971312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3F40-A93E-4DD9-88AB-3517D51E46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4D18-0F4A-44CA-9BCF-965794CC755D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14DB-FDE4-4165-8D06-C0DF1D906A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EAA9-D065-4F7A-BD49-48C55195CF73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F289-029B-4B17-9CB9-B03C9715E8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F857-E882-4060-8788-D103C74B9F8F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2830-C221-4518-A8C0-2406F7D4E4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3CFD-AB49-4CC9-BB3E-1AFA28668122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CB9F-FDBE-463D-8C22-0344E94671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0643-DFFB-4955-A3E3-D254ED785D4F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29E6-79DB-45D2-AFDC-C5CB89AFBD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7ED4-B6D1-40B4-AFAA-0C644F1FE024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4A81-1A41-4885-81EF-0270705118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EAC2-8FDD-4253-9008-9716D053A645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5B43-3B90-4885-B3A9-D79EF97203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9D4D-275F-4064-A44D-EF20202D804C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C246-E7D0-40DF-B42E-A8D215CB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029F-F4E2-4047-B759-8491F7AEC958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A19C-1073-41E9-BB2B-285CB33037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139C-44F4-49EA-BD3B-2D227D400718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D24-CFC4-422D-92AC-65EBC622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D7AD-9E0B-4916-B066-FCB6DBEFB829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B12D-A388-424A-95CF-AAB8957C8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3308-1D4B-443D-BD4F-93BCF99A0302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1824-DF2B-4BAA-9077-95DC9EF95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5219-8F0F-4648-81A9-F3DED1C176E1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8CAF-CF49-4BFC-82F5-3888CF58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CC03-5EA6-44C3-BEBE-ADC44CE92EF1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DC6E-ED00-474F-88A4-4ACD9C86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EEFF-A28B-445B-84D8-4A0000C4A723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34BB-AF17-4BEE-99C9-1F1796C32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0E81-C14A-46CD-B0C4-30B5804DAC2E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C192-4FEA-4D89-8960-B29792CD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8C54-291B-424C-869D-2BCB7B50A6A5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817E-B131-4CF4-947F-80553E30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3310-2F52-4478-B432-E818E91CFB0A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8014-9A82-4963-A484-EDC4FA1A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7D1E-95F5-46AB-95FC-5C912ABB125B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552-C6BE-4F92-BDDD-8FE9D3DC7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415E-15E4-444F-A502-0D56813370B8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456D-F53D-4872-9CA1-D6A6EC01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DBF5F9">
                        <a:alpha val="60000"/>
                      </a:srgbClr>
                    </a:solidFill>
                  </a:ln>
                  <a:solidFill>
                    <a:srgbClr val="DBF5F9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 sz="40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/>
                </a:solidFill>
                <a:cs typeface="+mn-cs"/>
              </a:defRPr>
            </a:lvl1pPr>
          </a:lstStyle>
          <a:p>
            <a:pPr>
              <a:defRPr/>
            </a:pPr>
            <a:fld id="{867B4C6C-F03C-4CF1-89DA-5FB7E6D465EF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173163" y="904875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1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2448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28801"/>
            <a:ext cx="7745505" cy="42973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C756B3E-35E7-48FB-9C20-C910E176B854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AC50E5AA-8DBA-421D-86D4-CE24A2639018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173163" y="1057275"/>
            <a:ext cx="6778625" cy="923925"/>
            <a:chOff x="1172584" y="1381459"/>
            <a:chExt cx="6779110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1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2033" y="1922448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FC0AF7-6829-4A90-A391-72FF5B45A361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173163" y="990600"/>
            <a:ext cx="6778625" cy="923925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1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2033" y="1922448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90500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1231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90500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0908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79A2B2F-9AE2-49B9-8037-7DF393FEF88A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238" y="1130300"/>
            <a:ext cx="4246562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130300"/>
            <a:ext cx="4246563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173163" y="990600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1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8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B264D2-CD4D-4FF6-8D58-2F824BE98D57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D73243-DFE2-4D97-A6AB-EA8BFBCF3A45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1A4D033-08F2-4903-B723-0E333CD7CE6A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1EA583E-6F09-464B-A8E8-D7BB5C65A012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89ECD87-D3F0-41D7-A1B5-A4B2404D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3FCE23-65DA-448B-BBBA-1D68BB72B7BC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B1C1EC7-3C02-40A1-8CF1-8B49A39A6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Arial" charset="0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70384B7-CA94-4223-AF76-7D6A411A080C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086D044-93B2-413C-8219-43FB8E3D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11111"/>
            </a:gs>
            <a:gs pos="50000">
              <a:srgbClr val="333333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42863"/>
            <a:ext cx="687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1130300"/>
            <a:ext cx="86455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9238" y="6245225"/>
            <a:ext cx="2347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+mj-lt"/>
          <a:ea typeface="MS PGothic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Arial" charset="0"/>
          <a:ea typeface="MS PGothic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Arial" charset="0"/>
          <a:ea typeface="MS PGothic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Arial" charset="0"/>
          <a:ea typeface="MS PGothic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Arial" charset="0"/>
          <a:ea typeface="MS PGothic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Arial" charset="0"/>
          <a:ea typeface="MS PGothic" pitchFamily="34" charset="-128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Arial" charset="0"/>
          <a:ea typeface="MS PGothic" pitchFamily="34" charset="-128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Arial" charset="0"/>
          <a:ea typeface="MS PGothic" pitchFamily="34" charset="-128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90000"/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MS PGothic"/>
          <a:cs typeface="+mn-cs"/>
        </a:defRPr>
      </a:lvl1pPr>
      <a:lvl2pPr marL="781050" indent="-268288" algn="l" rtl="0" eaLnBrk="0" fontAlgn="base" hangingPunct="0">
        <a:spcBef>
          <a:spcPct val="25000"/>
        </a:spcBef>
        <a:spcAft>
          <a:spcPct val="0"/>
        </a:spcAft>
        <a:buClr>
          <a:schemeClr val="bg1"/>
        </a:buClr>
        <a:buSzPct val="90000"/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MS PGothic"/>
          <a:cs typeface="+mn-cs"/>
        </a:defRPr>
      </a:lvl2pPr>
      <a:lvl3pPr marL="1200150" indent="-247650" algn="l" rtl="0" eaLnBrk="0" fontAlgn="base" hangingPunct="0">
        <a:spcBef>
          <a:spcPct val="12000"/>
        </a:spcBef>
        <a:spcAft>
          <a:spcPct val="0"/>
        </a:spcAft>
        <a:buClr>
          <a:schemeClr val="bg1"/>
        </a:buClr>
        <a:buSzPct val="90000"/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MS PGothic"/>
          <a:cs typeface="+mn-cs"/>
        </a:defRPr>
      </a:lvl3pPr>
      <a:lvl4pPr marL="1495425" indent="-200025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SzPct val="90000"/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MS PGothic"/>
          <a:cs typeface="+mn-cs"/>
        </a:defRPr>
      </a:lvl4pPr>
      <a:lvl5pPr marL="2603500" indent="-300038" algn="l" rtl="0" eaLnBrk="0" fontAlgn="base" hangingPunct="0">
        <a:spcBef>
          <a:spcPct val="20000"/>
        </a:spcBef>
        <a:spcAft>
          <a:spcPct val="0"/>
        </a:spcAft>
        <a:buClr>
          <a:srgbClr val="D41144"/>
        </a:buClr>
        <a:buSzPct val="90000"/>
        <a:buBlip>
          <a:blip r:embed="rId13"/>
        </a:buBlip>
        <a:defRPr sz="1600">
          <a:solidFill>
            <a:schemeClr val="bg1"/>
          </a:solidFill>
          <a:latin typeface="+mn-lt"/>
          <a:ea typeface="MS PGothic"/>
          <a:cs typeface="+mn-cs"/>
        </a:defRPr>
      </a:lvl5pPr>
      <a:lvl6pPr marL="3060700" indent="-300038" algn="l" rtl="0" fontAlgn="base">
        <a:spcBef>
          <a:spcPct val="20000"/>
        </a:spcBef>
        <a:spcAft>
          <a:spcPct val="0"/>
        </a:spcAft>
        <a:buClr>
          <a:srgbClr val="D41144"/>
        </a:buClr>
        <a:buSzPct val="90000"/>
        <a:buBlip>
          <a:blip r:embed="rId13"/>
        </a:buBlip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3517900" indent="-300038" algn="l" rtl="0" fontAlgn="base">
        <a:spcBef>
          <a:spcPct val="20000"/>
        </a:spcBef>
        <a:spcAft>
          <a:spcPct val="0"/>
        </a:spcAft>
        <a:buClr>
          <a:srgbClr val="D41144"/>
        </a:buClr>
        <a:buSzPct val="90000"/>
        <a:buBlip>
          <a:blip r:embed="rId13"/>
        </a:buBlip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975100" indent="-300038" algn="l" rtl="0" fontAlgn="base">
        <a:spcBef>
          <a:spcPct val="20000"/>
        </a:spcBef>
        <a:spcAft>
          <a:spcPct val="0"/>
        </a:spcAft>
        <a:buClr>
          <a:srgbClr val="D41144"/>
        </a:buClr>
        <a:buSzPct val="90000"/>
        <a:buBlip>
          <a:blip r:embed="rId13"/>
        </a:buBlip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4432300" indent="-300038" algn="l" rtl="0" fontAlgn="base">
        <a:spcBef>
          <a:spcPct val="20000"/>
        </a:spcBef>
        <a:spcAft>
          <a:spcPct val="0"/>
        </a:spcAft>
        <a:buClr>
          <a:srgbClr val="D41144"/>
        </a:buClr>
        <a:buSzPct val="90000"/>
        <a:buBlip>
          <a:blip r:embed="rId13"/>
        </a:buBlip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c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61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2A4C6E3-4638-4DF1-AFA0-001D8297B6DC}" type="datetimeFigureOut">
              <a:rPr lang="fr-FR"/>
              <a:pPr>
                <a:defRPr/>
              </a:pPr>
              <a:t>26/06/2012</a:t>
            </a:fld>
            <a:endParaRPr lang="fr-FR"/>
          </a:p>
        </p:txBody>
      </p:sp>
      <p:sp>
        <p:nvSpPr>
          <p:cNvPr id="76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1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2F1A851-894F-4361-9085-DCA2FC6A93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00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9F7FE1-F6A3-414A-B941-E1B7FF1FDCD6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805A38-995D-47ED-9F90-06267E83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4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38100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  <a:endParaRPr lang="en-US" smtClean="0"/>
          </a:p>
        </p:txBody>
      </p:sp>
      <p:sp>
        <p:nvSpPr>
          <p:cNvPr id="71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19050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617B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EDD1A4B-FC86-4989-883E-0320219E7575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617B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ctmd.com/expert-presentations/table-2.html?product_id=5503&amp;sort_key=16&amp;ppt_slide_id=84178" TargetMode="Externa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ddur:Users:benoitplr:Desktop:Image%202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b="1" i="1" dirty="0" err="1" smtClean="0">
                <a:solidFill>
                  <a:schemeClr val="bg1"/>
                </a:solidFill>
              </a:rPr>
              <a:t>CardioAlex</a:t>
            </a:r>
            <a:r>
              <a:rPr lang="en-US" sz="4800" b="1" i="1" dirty="0" smtClean="0">
                <a:solidFill>
                  <a:schemeClr val="bg1"/>
                </a:solidFill>
              </a:rPr>
              <a:t> in a box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State of the Art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Mohamed LOUTFI, MD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/>
          <a:srcRect l="1471"/>
          <a:stretch>
            <a:fillRect/>
          </a:stretch>
        </p:blipFill>
        <p:spPr bwMode="auto">
          <a:xfrm>
            <a:off x="2057400" y="0"/>
            <a:ext cx="5103813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2938" y="29289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Intervention + </a:t>
            </a:r>
            <a:r>
              <a:rPr lang="fr-CA" sz="4400" kern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Prevention</a:t>
            </a:r>
            <a:endParaRPr lang="en-US" sz="4400" kern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6"/>
          <p:cNvGrpSpPr>
            <a:grpSpLocks/>
          </p:cNvGrpSpPr>
          <p:nvPr/>
        </p:nvGrpSpPr>
        <p:grpSpPr bwMode="auto">
          <a:xfrm>
            <a:off x="792163" y="1773238"/>
            <a:ext cx="7812087" cy="708025"/>
            <a:chOff x="204" y="1026"/>
            <a:chExt cx="4921" cy="327"/>
          </a:xfrm>
        </p:grpSpPr>
        <p:sp>
          <p:nvSpPr>
            <p:cNvPr id="55303" name="Rectangle 4"/>
            <p:cNvSpPr>
              <a:spLocks noChangeArrowheads="1"/>
            </p:cNvSpPr>
            <p:nvPr/>
          </p:nvSpPr>
          <p:spPr bwMode="auto">
            <a:xfrm>
              <a:off x="204" y="1026"/>
              <a:ext cx="288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b="1">
                <a:solidFill>
                  <a:schemeClr val="bg1"/>
                </a:solidFill>
              </a:endParaRPr>
            </a:p>
            <a:p>
              <a:r>
                <a:rPr lang="en-GB" b="1">
                  <a:solidFill>
                    <a:schemeClr val="bg1"/>
                  </a:solidFill>
                </a:rPr>
                <a:t>     </a:t>
              </a:r>
            </a:p>
          </p:txBody>
        </p:sp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2245" y="1183"/>
              <a:ext cx="288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b="1">
                <a:solidFill>
                  <a:schemeClr val="bg1"/>
                </a:solidFill>
              </a:endParaRPr>
            </a:p>
          </p:txBody>
        </p:sp>
      </p:grpSp>
      <p:sp>
        <p:nvSpPr>
          <p:cNvPr id="58371" name="Title 6"/>
          <p:cNvSpPr>
            <a:spLocks noGrp="1"/>
          </p:cNvSpPr>
          <p:nvPr>
            <p:ph type="title"/>
          </p:nvPr>
        </p:nvSpPr>
        <p:spPr>
          <a:xfrm>
            <a:off x="779463" y="1600200"/>
            <a:ext cx="7526337" cy="235267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Non Operable Diffuse </a:t>
            </a:r>
            <a:br>
              <a:rPr lang="en-US" dirty="0" smtClean="0"/>
            </a:br>
            <a:r>
              <a:rPr lang="en-US" dirty="0" smtClean="0"/>
              <a:t>Small Vessel disease </a:t>
            </a:r>
            <a:br>
              <a:rPr lang="en-US" dirty="0" smtClean="0"/>
            </a:br>
            <a:r>
              <a:rPr lang="en-US" dirty="0" smtClean="0"/>
              <a:t>the interventional options </a:t>
            </a:r>
          </a:p>
        </p:txBody>
      </p:sp>
      <p:sp>
        <p:nvSpPr>
          <p:cNvPr id="58372" name="Subtitle 7"/>
          <p:cNvSpPr>
            <a:spLocks noGrp="1"/>
          </p:cNvSpPr>
          <p:nvPr>
            <p:ph type="body" idx="1"/>
          </p:nvPr>
        </p:nvSpPr>
        <p:spPr>
          <a:xfrm>
            <a:off x="2895600" y="3949700"/>
            <a:ext cx="5467350" cy="20701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dirty="0" smtClean="0"/>
              <a:t>Dr Mohammad I </a:t>
            </a:r>
            <a:r>
              <a:rPr lang="en-US" dirty="0" err="1" smtClean="0"/>
              <a:t>Kurdi</a:t>
            </a:r>
            <a:r>
              <a:rPr lang="en-US" dirty="0" smtClean="0"/>
              <a:t>. MBBS.FRCPC.FSCAI.</a:t>
            </a:r>
          </a:p>
          <a:p>
            <a:pPr rtl="1" eaLnBrk="1" hangingPunct="1">
              <a:defRPr/>
            </a:pPr>
            <a:r>
              <a:rPr lang="en-US" dirty="0" smtClean="0"/>
              <a:t>  Interventional Cardiology Consultant </a:t>
            </a:r>
          </a:p>
          <a:p>
            <a:pPr rtl="1" eaLnBrk="1" hangingPunct="1">
              <a:defRPr/>
            </a:pPr>
            <a:r>
              <a:rPr lang="en-US" dirty="0" smtClean="0"/>
              <a:t>  Al </a:t>
            </a:r>
            <a:r>
              <a:rPr lang="en-US" dirty="0" err="1" smtClean="0"/>
              <a:t>Habib</a:t>
            </a:r>
            <a:r>
              <a:rPr lang="en-US" dirty="0" smtClean="0"/>
              <a:t> Medical Group </a:t>
            </a:r>
          </a:p>
          <a:p>
            <a:pPr eaLnBrk="1" hangingPunct="1">
              <a:defRPr/>
            </a:pPr>
            <a:r>
              <a:rPr lang="en-US" dirty="0" smtClean="0"/>
              <a:t>  </a:t>
            </a:r>
            <a:r>
              <a:rPr lang="en-US" dirty="0" err="1" smtClean="0"/>
              <a:t>Altakhassoussi</a:t>
            </a:r>
            <a:r>
              <a:rPr lang="en-US" dirty="0" smtClean="0"/>
              <a:t> Hospital </a:t>
            </a:r>
          </a:p>
          <a:p>
            <a:pPr eaLnBrk="1" hangingPunct="1">
              <a:defRPr/>
            </a:pPr>
            <a:r>
              <a:rPr lang="en-US" dirty="0" smtClean="0"/>
              <a:t>  Riyadh  Saudi Arabia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5301" name="Rettangolo 6"/>
          <p:cNvSpPr>
            <a:spLocks noChangeArrowheads="1"/>
          </p:cNvSpPr>
          <p:nvPr/>
        </p:nvSpPr>
        <p:spPr bwMode="auto">
          <a:xfrm>
            <a:off x="142875" y="37147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Clr>
                <a:srgbClr val="FFFF00"/>
              </a:buClr>
              <a:buFont typeface="Wingdings" pitchFamily="2" charset="2"/>
              <a:buChar char="Ø"/>
            </a:pPr>
            <a:endParaRPr lang="ar-EG">
              <a:solidFill>
                <a:schemeClr val="bg1"/>
              </a:solidFill>
            </a:endParaRPr>
          </a:p>
        </p:txBody>
      </p:sp>
      <p:pic>
        <p:nvPicPr>
          <p:cNvPr id="55302" name="Picture 2" descr="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 </a:t>
            </a:r>
          </a:p>
        </p:txBody>
      </p:sp>
      <p:sp>
        <p:nvSpPr>
          <p:cNvPr id="58371" name="Content Placeholder 7"/>
          <p:cNvSpPr>
            <a:spLocks noGrp="1"/>
          </p:cNvSpPr>
          <p:nvPr>
            <p:ph idx="1"/>
          </p:nvPr>
        </p:nvSpPr>
        <p:spPr>
          <a:xfrm>
            <a:off x="762000" y="1371600"/>
            <a:ext cx="7602538" cy="4513263"/>
          </a:xfrm>
        </p:spPr>
        <p:txBody>
          <a:bodyPr/>
          <a:lstStyle/>
          <a:p>
            <a:pPr eaLnBrk="1" hangingPunct="1"/>
            <a:r>
              <a:rPr lang="en-US" sz="2200" smtClean="0">
                <a:ea typeface="MS PGothic" pitchFamily="34" charset="-128"/>
              </a:rPr>
              <a:t>Small vessel with diffuse disease and tortousities , the option of POBA is still reasonable option and with the introduction of the new DEB it give better result than the DES .</a:t>
            </a:r>
          </a:p>
          <a:p>
            <a:pPr eaLnBrk="1" hangingPunct="1"/>
            <a:r>
              <a:rPr lang="en-US" sz="2200" smtClean="0">
                <a:ea typeface="MS PGothic" pitchFamily="34" charset="-128"/>
              </a:rPr>
              <a:t>DES will remain the option of choice for the Proximal large vessel .</a:t>
            </a:r>
          </a:p>
          <a:p>
            <a:pPr eaLnBrk="1" hangingPunct="1"/>
            <a:r>
              <a:rPr lang="en-US" sz="2200" smtClean="0">
                <a:ea typeface="MS PGothic" pitchFamily="34" charset="-128"/>
              </a:rPr>
              <a:t>In diffuse vessel disease combining both technique with proximal stenting and careful selected  angioplasty of the distal vessels should be studied more .</a:t>
            </a:r>
          </a:p>
        </p:txBody>
      </p:sp>
      <p:pic>
        <p:nvPicPr>
          <p:cNvPr id="58372" name="Picture 2" descr="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 smtClean="0"/>
              <a:t>Revascularization in Complex and High Risk Patients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Walid Hassan, </a:t>
            </a:r>
            <a:r>
              <a:rPr lang="en-US" sz="2400" smtClean="0"/>
              <a:t>MD, FAHA, FACC, FACP, FCCP, FSCA&amp;I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Professor of Medicine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Texas Heart Institute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Houston, Texas</a:t>
            </a:r>
          </a:p>
        </p:txBody>
      </p:sp>
      <p:sp>
        <p:nvSpPr>
          <p:cNvPr id="60420" name="Rectangle 1028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Font typeface="Times"/>
              <a:buNone/>
            </a:pPr>
            <a:r>
              <a:rPr lang="en-US"/>
              <a:t>CARDIOALEX 2012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Font typeface="Times"/>
              <a:buNone/>
            </a:pPr>
            <a:r>
              <a:rPr lang="en-US" sz="2000" i="1"/>
              <a:t>Alex 5-8 June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552450"/>
            <a:ext cx="8836025" cy="53657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b="1" dirty="0" smtClean="0"/>
              <a:t>Risk Assessment in the PCI Patient</a:t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Complex Interplay of…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2924175" y="1836738"/>
            <a:ext cx="3295650" cy="3311525"/>
            <a:chOff x="1842" y="924"/>
            <a:chExt cx="2076" cy="2086"/>
          </a:xfrm>
        </p:grpSpPr>
        <p:sp>
          <p:nvSpPr>
            <p:cNvPr id="1105924" name="Oval 4"/>
            <p:cNvSpPr>
              <a:spLocks noChangeArrowheads="1"/>
            </p:cNvSpPr>
            <p:nvPr/>
          </p:nvSpPr>
          <p:spPr bwMode="auto">
            <a:xfrm>
              <a:off x="1842" y="934"/>
              <a:ext cx="2076" cy="2076"/>
            </a:xfrm>
            <a:prstGeom prst="ellipse">
              <a:avLst/>
            </a:prstGeom>
            <a:solidFill>
              <a:srgbClr val="1D593B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Diabetes Mellitus</a:t>
              </a:r>
            </a:p>
            <a:p>
              <a:pPr algn="ctr">
                <a:buClr>
                  <a:schemeClr val="bg2"/>
                </a:buClr>
                <a:defRPr/>
              </a:pPr>
              <a:endParaRPr lang="en-US" sz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endParaRP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 Renal Disease</a:t>
              </a:r>
            </a:p>
            <a:p>
              <a:pPr algn="ctr">
                <a:buClr>
                  <a:schemeClr val="bg2"/>
                </a:buClr>
                <a:defRPr/>
              </a:pPr>
              <a:endParaRPr lang="en-US" sz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endParaRPr>
            </a:p>
            <a:p>
              <a:pPr algn="ctr">
                <a:defRPr/>
              </a:pPr>
              <a:endParaRPr lang="en-US" sz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endParaRP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Heart Failure</a:t>
              </a: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Gender</a:t>
              </a: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Elderly</a:t>
              </a:r>
            </a:p>
          </p:txBody>
        </p:sp>
        <p:sp>
          <p:nvSpPr>
            <p:cNvPr id="61451" name="Rectangle 5"/>
            <p:cNvSpPr>
              <a:spLocks noChangeArrowheads="1"/>
            </p:cNvSpPr>
            <p:nvPr/>
          </p:nvSpPr>
          <p:spPr bwMode="auto">
            <a:xfrm>
              <a:off x="2368" y="924"/>
              <a:ext cx="1393" cy="233"/>
            </a:xfrm>
            <a:prstGeom prst="rect">
              <a:avLst/>
            </a:prstGeom>
            <a:solidFill>
              <a:srgbClr val="002A2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Patient related risks</a:t>
              </a:r>
            </a:p>
          </p:txBody>
        </p:sp>
      </p:grpSp>
      <p:grpSp>
        <p:nvGrpSpPr>
          <p:cNvPr id="61444" name="Group 6"/>
          <p:cNvGrpSpPr>
            <a:grpSpLocks/>
          </p:cNvGrpSpPr>
          <p:nvPr/>
        </p:nvGrpSpPr>
        <p:grpSpPr bwMode="auto">
          <a:xfrm>
            <a:off x="136525" y="3136900"/>
            <a:ext cx="3298825" cy="3533775"/>
            <a:chOff x="86" y="1753"/>
            <a:chExt cx="2078" cy="2226"/>
          </a:xfrm>
        </p:grpSpPr>
        <p:sp>
          <p:nvSpPr>
            <p:cNvPr id="1105927" name="Oval 7"/>
            <p:cNvSpPr>
              <a:spLocks noChangeArrowheads="1"/>
            </p:cNvSpPr>
            <p:nvPr/>
          </p:nvSpPr>
          <p:spPr bwMode="auto">
            <a:xfrm>
              <a:off x="88" y="1903"/>
              <a:ext cx="2076" cy="207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chemeClr val="bg2"/>
                </a:buClr>
                <a:buFontTx/>
                <a:buChar char="•"/>
                <a:defRPr/>
              </a:pP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endParaRP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 </a:t>
              </a: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 Unprotected LM</a:t>
              </a: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SVG</a:t>
              </a: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Bifurcations</a:t>
              </a: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CTO</a:t>
              </a:r>
            </a:p>
            <a:p>
              <a:pPr algn="ctr">
                <a:lnSpc>
                  <a:spcPct val="120000"/>
                </a:lnSpc>
                <a:buClr>
                  <a:schemeClr val="bg2"/>
                </a:buClr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Multivessel PCI</a:t>
              </a:r>
            </a:p>
          </p:txBody>
        </p:sp>
        <p:sp>
          <p:nvSpPr>
            <p:cNvPr id="61449" name="Rectangle 8"/>
            <p:cNvSpPr>
              <a:spLocks noChangeArrowheads="1"/>
            </p:cNvSpPr>
            <p:nvPr/>
          </p:nvSpPr>
          <p:spPr bwMode="auto">
            <a:xfrm>
              <a:off x="86" y="1753"/>
              <a:ext cx="1320" cy="407"/>
            </a:xfrm>
            <a:prstGeom prst="rect">
              <a:avLst/>
            </a:prstGeom>
            <a:solidFill>
              <a:srgbClr val="002A2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Procedural/ lesion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related risks</a:t>
              </a:r>
            </a:p>
          </p:txBody>
        </p:sp>
      </p:grpSp>
      <p:grpSp>
        <p:nvGrpSpPr>
          <p:cNvPr id="61445" name="Group 9"/>
          <p:cNvGrpSpPr>
            <a:grpSpLocks/>
          </p:cNvGrpSpPr>
          <p:nvPr/>
        </p:nvGrpSpPr>
        <p:grpSpPr bwMode="auto">
          <a:xfrm>
            <a:off x="5699125" y="3067050"/>
            <a:ext cx="3295650" cy="3638550"/>
            <a:chOff x="3590" y="1699"/>
            <a:chExt cx="2076" cy="2292"/>
          </a:xfrm>
        </p:grpSpPr>
        <p:sp>
          <p:nvSpPr>
            <p:cNvPr id="1105930" name="Oval 10"/>
            <p:cNvSpPr>
              <a:spLocks noChangeArrowheads="1"/>
            </p:cNvSpPr>
            <p:nvPr/>
          </p:nvSpPr>
          <p:spPr bwMode="auto">
            <a:xfrm>
              <a:off x="3590" y="1915"/>
              <a:ext cx="2076" cy="2076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chemeClr val="bg2"/>
                </a:buClr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endParaRP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AMI</a:t>
              </a: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Shock</a:t>
              </a:r>
            </a:p>
            <a:p>
              <a:pPr algn="ctr">
                <a:buClr>
                  <a:schemeClr val="bg2"/>
                </a:buClr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/>
                  <a:cs typeface="MS PGothic"/>
                </a:rPr>
                <a:t>ACS</a:t>
              </a:r>
            </a:p>
          </p:txBody>
        </p:sp>
        <p:sp>
          <p:nvSpPr>
            <p:cNvPr id="61447" name="Rectangle 11"/>
            <p:cNvSpPr>
              <a:spLocks noChangeArrowheads="1"/>
            </p:cNvSpPr>
            <p:nvPr/>
          </p:nvSpPr>
          <p:spPr bwMode="auto">
            <a:xfrm>
              <a:off x="4060" y="1699"/>
              <a:ext cx="916" cy="407"/>
            </a:xfrm>
            <a:prstGeom prst="rect">
              <a:avLst/>
            </a:prstGeom>
            <a:solidFill>
              <a:srgbClr val="002A2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Clinical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Patients at risk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3363" cy="4114800"/>
          </a:xfrm>
        </p:spPr>
        <p:txBody>
          <a:bodyPr/>
          <a:lstStyle/>
          <a:p>
            <a:pPr eaLnBrk="1" hangingPunct="1"/>
            <a:r>
              <a:rPr lang="en-US" smtClean="0"/>
              <a:t>Age &gt;65 y/o</a:t>
            </a:r>
          </a:p>
          <a:p>
            <a:pPr eaLnBrk="1" hangingPunct="1"/>
            <a:r>
              <a:rPr lang="en-US" smtClean="0"/>
              <a:t>Women</a:t>
            </a:r>
          </a:p>
          <a:p>
            <a:pPr eaLnBrk="1" hangingPunct="1"/>
            <a:r>
              <a:rPr lang="en-US" smtClean="0"/>
              <a:t>Previous angina, MI, CHF</a:t>
            </a:r>
          </a:p>
          <a:p>
            <a:pPr eaLnBrk="1" hangingPunct="1"/>
            <a:r>
              <a:rPr lang="en-US" smtClean="0"/>
              <a:t>DM, CRI</a:t>
            </a:r>
          </a:p>
          <a:p>
            <a:pPr eaLnBrk="1" hangingPunct="1"/>
            <a:r>
              <a:rPr lang="en-US" smtClean="0"/>
              <a:t>Stroke or PVD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4043362" cy="4114800"/>
          </a:xfrm>
        </p:spPr>
        <p:txBody>
          <a:bodyPr/>
          <a:lstStyle/>
          <a:p>
            <a:pPr eaLnBrk="1" hangingPunct="1"/>
            <a:r>
              <a:rPr lang="en-US" smtClean="0"/>
              <a:t>Chronic occluded vessels</a:t>
            </a:r>
          </a:p>
          <a:p>
            <a:pPr eaLnBrk="1" hangingPunct="1"/>
            <a:r>
              <a:rPr lang="en-US" smtClean="0"/>
              <a:t>LAD-MI</a:t>
            </a:r>
          </a:p>
          <a:p>
            <a:pPr eaLnBrk="1" hangingPunct="1"/>
            <a:r>
              <a:rPr lang="en-US" smtClean="0"/>
              <a:t>Multivessel CAD</a:t>
            </a:r>
          </a:p>
          <a:p>
            <a:pPr eaLnBrk="1" hangingPunct="1"/>
            <a:r>
              <a:rPr lang="en-US" smtClean="0"/>
              <a:t>LVEF &lt;35% </a:t>
            </a:r>
          </a:p>
          <a:p>
            <a:pPr eaLnBrk="1" hangingPunct="1"/>
            <a:r>
              <a:rPr lang="en-US" smtClean="0"/>
              <a:t>High filling pressures</a:t>
            </a:r>
          </a:p>
          <a:p>
            <a:pPr eaLnBrk="1" hangingPunct="1">
              <a:buFont typeface="Times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4"/>
          <p:cNvSpPr>
            <a:spLocks noChangeArrowheads="1"/>
          </p:cNvSpPr>
          <p:nvPr/>
        </p:nvSpPr>
        <p:spPr bwMode="auto">
          <a:xfrm>
            <a:off x="0" y="1143000"/>
            <a:ext cx="9144000" cy="5029200"/>
          </a:xfrm>
          <a:prstGeom prst="triangle">
            <a:avLst>
              <a:gd name="adj" fmla="val 50000"/>
            </a:avLst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861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Summary: </a:t>
            </a:r>
            <a:br>
              <a:rPr lang="en-US" smtClean="0"/>
            </a:br>
            <a:r>
              <a:rPr lang="en-US" smtClean="0"/>
              <a:t>Revascularization Decision Factors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57550" y="2286000"/>
            <a:ext cx="269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Clinical Presentation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2743200" y="2466975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6000750" y="2438400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00200" y="228600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Arial" pitchFamily="34" charset="0"/>
              </a:rPr>
              <a:t>ACS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32588" y="220980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Stable Angina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Silent Ischemia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454525" y="2654300"/>
            <a:ext cx="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419475" y="3490913"/>
            <a:ext cx="234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Anatomic Factors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895600" y="3733800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5715000" y="3733800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447800" y="3429000"/>
            <a:ext cx="1620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Multivessel</a:t>
            </a: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Left Main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172200" y="3505200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Single Vessel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454525" y="3927475"/>
            <a:ext cx="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33788" y="4797425"/>
            <a:ext cx="186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Other Factors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2600325" y="4960938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5976938" y="4994275"/>
            <a:ext cx="5524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/>
              <a:cs typeface="MS PGothic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376363" y="4724400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Patient 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Lesion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996950" y="5156200"/>
            <a:ext cx="1974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Operative risk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Compliance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Co-morbidities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335713" y="5181600"/>
            <a:ext cx="2398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Location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Complexity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/>
                <a:cs typeface="MS PGothic"/>
              </a:rPr>
              <a:t>Complication Risk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hlinkClick r:id="rId2"/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3251200" y="2320925"/>
            <a:ext cx="893763" cy="2165350"/>
            <a:chOff x="0" y="0"/>
            <a:chExt cx="563" cy="1364"/>
          </a:xfrm>
        </p:grpSpPr>
        <p:sp>
          <p:nvSpPr>
            <p:cNvPr id="6759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EG"/>
            </a:p>
          </p:txBody>
        </p:sp>
        <p:sp>
          <p:nvSpPr>
            <p:cNvPr id="6759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63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>
                  <a:solidFill>
                    <a:srgbClr val="000000"/>
                  </a:solidFill>
                  <a:hlinkClick r:id="rId2"/>
                </a:rPr>
                <a:t>  </a:t>
              </a:r>
              <a:r>
                <a:rPr lang="en-US" sz="13600">
                  <a:solidFill>
                    <a:srgbClr val="000000"/>
                  </a:solidFill>
                  <a:latin typeface="Times New Roman" pitchFamily="18" charset="0"/>
                </a:rPr>
                <a:t> </a:t>
              </a:r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                                                                   </a:t>
              </a:r>
              <a:endParaRPr lang="en-US" sz="800">
                <a:solidFill>
                  <a:srgbClr val="000000"/>
                </a:solidFill>
              </a:endParaRPr>
            </a:p>
          </p:txBody>
        </p:sp>
      </p:grpSp>
      <p:pic>
        <p:nvPicPr>
          <p:cNvPr id="675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534400" cy="1168400"/>
          </a:xfrm>
        </p:spPr>
        <p:txBody>
          <a:bodyPr/>
          <a:lstStyle/>
          <a:p>
            <a:pPr eaLnBrk="1" hangingPunct="1"/>
            <a:r>
              <a:rPr lang="en-US" sz="3600" smtClean="0"/>
              <a:t>DES Designs:</a:t>
            </a:r>
            <a:br>
              <a:rPr lang="en-US" sz="3600" smtClean="0"/>
            </a:br>
            <a:r>
              <a:rPr lang="en-US" sz="3600" i="1" smtClean="0"/>
              <a:t>Can We Tell “Newer” From “Better”?</a:t>
            </a:r>
            <a:endParaRPr lang="en-US" sz="3600" smtClean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3290888"/>
            <a:ext cx="7194550" cy="2678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Monotype Corsiva" pitchFamily="66" charset="0"/>
              </a:rPr>
              <a:t>Mitchell W. </a:t>
            </a:r>
            <a:r>
              <a:rPr lang="en-US" sz="3600" dirty="0" err="1">
                <a:latin typeface="Monotype Corsiva" pitchFamily="66" charset="0"/>
              </a:rPr>
              <a:t>Krucoff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MD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Monotype Corsiva" pitchFamily="66" charset="0"/>
              </a:rPr>
              <a:t>FACC, FAHA, FSCAI</a:t>
            </a:r>
            <a:endParaRPr lang="en-US" sz="2400" dirty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Professor of Medicine / Cardiology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/>
              <a:t>Duke University Medical Center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Director, Cardiovascular Devices Unit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/>
              <a:t>Duke Clinical Research </a:t>
            </a:r>
            <a:r>
              <a:rPr lang="en-US" sz="1600" i="1" dirty="0" smtClean="0"/>
              <a:t>Institute</a:t>
            </a:r>
            <a:endParaRPr lang="en-US" sz="1600" i="1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i="1" dirty="0" smtClean="0"/>
          </a:p>
        </p:txBody>
      </p:sp>
      <p:pic>
        <p:nvPicPr>
          <p:cNvPr id="70660" name="Picture 4" descr="dc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619625"/>
            <a:ext cx="20748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nn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4619625"/>
            <a:ext cx="21177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0850" y="304800"/>
            <a:ext cx="8185150" cy="4572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Is “Newer” Always “Better”:  </a:t>
            </a:r>
            <a:r>
              <a:rPr lang="en-US" i="1" smtClean="0"/>
              <a:t>Conclusions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>
          <a:xfrm>
            <a:off x="0" y="1743075"/>
            <a:ext cx="9144000" cy="51149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Engineering &amp; design objectives are the key to better, safer DES</a:t>
            </a:r>
          </a:p>
          <a:p>
            <a:pPr eaLnBrk="1" hangingPunct="1"/>
            <a:r>
              <a:rPr lang="en-US" sz="2400" dirty="0" smtClean="0"/>
              <a:t>Design endpoints range from procedural (deliverability) to biological (late loss, </a:t>
            </a:r>
            <a:r>
              <a:rPr lang="en-US" sz="2400" dirty="0" err="1" smtClean="0"/>
              <a:t>endothelialization</a:t>
            </a:r>
            <a:r>
              <a:rPr lang="en-US" sz="2400" dirty="0" smtClean="0"/>
              <a:t>) to clinical (angina, MI, ST, death)</a:t>
            </a:r>
          </a:p>
          <a:p>
            <a:pPr eaLnBrk="1" hangingPunct="1"/>
            <a:r>
              <a:rPr lang="en-US" sz="2400" dirty="0" smtClean="0"/>
              <a:t>Design targets include novel aspects of stent platform, drug and drug delivery systems</a:t>
            </a:r>
          </a:p>
          <a:p>
            <a:pPr eaLnBrk="1" hangingPunct="1"/>
            <a:r>
              <a:rPr lang="en-US" sz="2400" dirty="0" smtClean="0"/>
              <a:t>DES is a “combination product” where changes to one component may affect others--small changes to strut thickness &amp; geometry, polymer, drug, dose and kinetics may result in big outcome changes, for better or for worse.</a:t>
            </a:r>
          </a:p>
          <a:p>
            <a:pPr eaLnBrk="1" hangingPunct="1"/>
            <a:r>
              <a:rPr lang="en-US" sz="2400" dirty="0" smtClean="0"/>
              <a:t>Achieving novel design changes is not enough until clinical data confirm better outcomes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Glu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Cyanoacrylate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Septal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Abla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tion:A new hope for the treatment of HOCMP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tr-TR" sz="40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997200"/>
            <a:ext cx="8572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2"/>
                </a:solidFill>
              </a:rPr>
              <a:t>Prof</a:t>
            </a:r>
            <a:r>
              <a:rPr lang="tr-TR" dirty="0" smtClean="0">
                <a:solidFill>
                  <a:schemeClr val="tx2"/>
                </a:solidFill>
              </a:rPr>
              <a:t>   Ali </a:t>
            </a:r>
            <a:r>
              <a:rPr lang="tr-TR" dirty="0" err="1" smtClean="0">
                <a:solidFill>
                  <a:schemeClr val="tx2"/>
                </a:solidFill>
              </a:rPr>
              <a:t>Oto,MD,FESC,FACC,FHRS</a:t>
            </a:r>
            <a:endParaRPr lang="tr-TR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Hacettepe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Faculty</a:t>
            </a:r>
            <a:r>
              <a:rPr lang="tr-TR" dirty="0" smtClean="0"/>
              <a:t> of </a:t>
            </a:r>
            <a:r>
              <a:rPr lang="tr-TR" dirty="0" err="1" smtClean="0"/>
              <a:t>Medicine,Department</a:t>
            </a:r>
            <a:r>
              <a:rPr lang="tr-TR" dirty="0" smtClean="0"/>
              <a:t> of </a:t>
            </a:r>
            <a:r>
              <a:rPr lang="tr-TR" dirty="0" err="1" smtClean="0"/>
              <a:t>Cardiology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Ankara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Day 3</a:t>
            </a: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304800" y="1676400"/>
            <a:ext cx="8069263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581150" algn="l"/>
                <a:tab pos="4476750" algn="l"/>
              </a:tabLst>
            </a:pPr>
            <a:r>
              <a:rPr lang="en-US" sz="1100" b="1" u="sng">
                <a:latin typeface="Calibri" pitchFamily="34" charset="0"/>
                <a:ea typeface="Times New Roman" pitchFamily="18" charset="0"/>
                <a:cs typeface="Candara" pitchFamily="34" charset="0"/>
              </a:rPr>
              <a:t>Hall:</a:t>
            </a:r>
            <a:r>
              <a:rPr lang="en-US" sz="110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1100" b="1">
                <a:latin typeface="Calibri" pitchFamily="34" charset="0"/>
                <a:ea typeface="Times New Roman" pitchFamily="18" charset="0"/>
                <a:cs typeface="Candara" pitchFamily="34" charset="0"/>
              </a:rPr>
              <a:t>Middle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sz="800">
              <a:cs typeface="Arial" pitchFamily="34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200" b="1">
                <a:latin typeface="Calibri" pitchFamily="34" charset="0"/>
                <a:ea typeface="Times New Roman" pitchFamily="18" charset="0"/>
                <a:cs typeface="Arial" pitchFamily="34" charset="0"/>
              </a:rPr>
              <a:t>8:30</a:t>
            </a:r>
            <a:r>
              <a:rPr lang="en-US" sz="1200">
                <a:latin typeface="Calibri" pitchFamily="34" charset="0"/>
                <a:ea typeface="Times New Roman" pitchFamily="18" charset="0"/>
                <a:cs typeface="Calibri (Body)" charset="0"/>
              </a:rPr>
              <a:t> -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10:00                  State of the Art 4</a:t>
            </a:r>
            <a:endParaRPr lang="en-US" sz="800">
              <a:cs typeface="Arial" pitchFamily="34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u="sng">
                <a:latin typeface="Calibri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</a:t>
            </a:r>
            <a:endParaRPr lang="en-US" sz="800">
              <a:cs typeface="Arial" pitchFamily="34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200" b="1">
                <a:latin typeface="Calibri" pitchFamily="34" charset="0"/>
                <a:ea typeface="Times New Roman" pitchFamily="18" charset="0"/>
                <a:cs typeface="Calibri (Body)" charset="0"/>
              </a:rPr>
              <a:t>Chairpersons</a:t>
            </a:r>
            <a:endParaRPr lang="en-US" sz="800">
              <a:cs typeface="Arial" pitchFamily="34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 (Body)" charset="0"/>
              </a:rPr>
              <a:t>Khairy Abdel Dayem</a:t>
            </a:r>
            <a:endParaRPr lang="en-US" sz="800">
              <a:cs typeface="Arial" pitchFamily="34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i="1">
                <a:latin typeface="Calibri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Medhat El Ashmawy</a:t>
            </a:r>
            <a:endParaRPr lang="en-US" sz="800">
              <a:cs typeface="Calibri (Body)" charset="0"/>
            </a:endParaRPr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i="1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 (Body)" charset="0"/>
              </a:rPr>
              <a:t>Mohamed Abdel Ghany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i="1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Mohamed Attia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i="1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Mohamed Sobhy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i="1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Ossama Sanad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8:30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8:45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Strategies for STEMI treatment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Bernard Chevalier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France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8:45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8:48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Discussion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8:48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9:03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Revascularisation guidelines: US vs EU  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William Wijns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              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Belgium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9:03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9:06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Discussion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9:06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9:21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Drug eluting stents: can we tell "newer"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from "better"?  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Mitchell W. Krucoff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USA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9:21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9:24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Discussion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9:24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9:39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Left Atrial Appendage Occluder device a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novel approach to prevent Strokes in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Non Valvular Atrial Fibrillation </a:t>
            </a:r>
            <a:endParaRPr lang="en-US" sz="800"/>
          </a:p>
          <a:p>
            <a:pPr eaLnBrk="0" hangingPunct="0">
              <a:tabLst>
                <a:tab pos="1581150" algn="l"/>
                <a:tab pos="4476750" algn="l"/>
              </a:tabLst>
            </a:pPr>
            <a:r>
              <a:rPr lang="en-US" sz="110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Samih Lawand</a:t>
            </a:r>
            <a:r>
              <a:rPr lang="en-US" sz="110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Saudi Arabia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 sz="quarter"/>
          </p:nvPr>
        </p:nvSpPr>
        <p:spPr>
          <a:xfrm>
            <a:off x="439738" y="685800"/>
            <a:ext cx="8264525" cy="3048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WATCHMAN Left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Atrial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Appendage(LAA)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Occluder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Stroke Prevention in Lone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Atrial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 Single Center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ExperienceFibrillation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800" y="3962400"/>
            <a:ext cx="7696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solidFill>
                  <a:schemeClr val="tx1"/>
                </a:solidFill>
              </a:rPr>
              <a:t>Samih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Lawand</a:t>
            </a:r>
            <a:r>
              <a:rPr lang="en-US" sz="4400" dirty="0" smtClean="0">
                <a:solidFill>
                  <a:schemeClr val="tx1"/>
                </a:solidFill>
              </a:rPr>
              <a:t> MD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Consultant Interventional Cardiologist Head CCU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King </a:t>
            </a:r>
            <a:r>
              <a:rPr lang="en-US" sz="2000" dirty="0" err="1" smtClean="0">
                <a:solidFill>
                  <a:schemeClr val="tx1"/>
                </a:solidFill>
              </a:rPr>
              <a:t>Fahad</a:t>
            </a:r>
            <a:r>
              <a:rPr lang="en-US" sz="2000" dirty="0" smtClean="0">
                <a:solidFill>
                  <a:schemeClr val="tx1"/>
                </a:solidFill>
              </a:rPr>
              <a:t> Medical City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Riyadh/KSA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Faisal </a:t>
            </a:r>
            <a:r>
              <a:rPr lang="en-US" sz="1400" dirty="0" err="1" smtClean="0">
                <a:solidFill>
                  <a:schemeClr val="tx1"/>
                </a:solidFill>
              </a:rPr>
              <a:t>Samadi</a:t>
            </a:r>
            <a:r>
              <a:rPr lang="en-US" sz="1400" dirty="0" smtClean="0">
                <a:solidFill>
                  <a:schemeClr val="tx1"/>
                </a:solidFill>
              </a:rPr>
              <a:t> MD FRCPC, </a:t>
            </a:r>
            <a:r>
              <a:rPr lang="en-US" sz="1400" dirty="0" err="1" smtClean="0">
                <a:solidFill>
                  <a:schemeClr val="tx1"/>
                </a:solidFill>
              </a:rPr>
              <a:t>Samih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Lawand</a:t>
            </a:r>
            <a:r>
              <a:rPr lang="en-US" sz="1400" dirty="0" smtClean="0">
                <a:solidFill>
                  <a:schemeClr val="tx1"/>
                </a:solidFill>
              </a:rPr>
              <a:t> MD FRCPC, FACC, Tariq </a:t>
            </a:r>
            <a:r>
              <a:rPr lang="en-US" sz="1400" dirty="0" err="1" smtClean="0">
                <a:solidFill>
                  <a:schemeClr val="tx1"/>
                </a:solidFill>
              </a:rPr>
              <a:t>Kashour</a:t>
            </a:r>
            <a:r>
              <a:rPr lang="en-US" sz="1400" dirty="0" smtClean="0">
                <a:solidFill>
                  <a:schemeClr val="tx1"/>
                </a:solidFill>
              </a:rPr>
              <a:t> MD FRCPC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70938" cy="28194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LAA CLOSURE  DEVICE</a:t>
            </a:r>
            <a:br>
              <a:rPr lang="en-US" sz="5400" b="1" dirty="0" smtClean="0"/>
            </a:br>
            <a:r>
              <a:rPr lang="en-US" sz="5400" b="1" dirty="0" smtClean="0"/>
              <a:t> IN PRACTICE </a:t>
            </a:r>
            <a:endParaRPr lang="en-US" altLang="en-US" sz="5400" b="1" dirty="0" smtClean="0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 flipH="1">
            <a:off x="576263" y="4800600"/>
            <a:ext cx="8059737" cy="0"/>
          </a:xfrm>
          <a:prstGeom prst="line">
            <a:avLst/>
          </a:prstGeom>
          <a:noFill/>
          <a:ln w="165100" cap="sq" cmpd="tri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1117600" y="4724400"/>
            <a:ext cx="7518400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ar-SA" sz="2000" b="1"/>
          </a:p>
        </p:txBody>
      </p:sp>
      <p:pic>
        <p:nvPicPr>
          <p:cNvPr id="3079" name="Picture 7" descr="C:\Users\faisal\Desktop\watchman-device-atrial-fibril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4663" y="2514600"/>
            <a:ext cx="284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67738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CONCLUSION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en-US" sz="3600" b="1" smtClean="0"/>
              <a:t>  </a:t>
            </a:r>
            <a:r>
              <a:rPr lang="en-US" sz="3600" b="1" smtClean="0">
                <a:solidFill>
                  <a:srgbClr val="FFC000"/>
                </a:solidFill>
              </a:rPr>
              <a:t>As published: 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600" b="1" smtClean="0"/>
              <a:t> </a:t>
            </a:r>
            <a:r>
              <a:rPr lang="en-US" b="1" smtClean="0"/>
              <a:t>LAA device closure (in AF patients who are candidates for warfarin) is associated with a reduction in hemorrhagic stroke risk vs warfarin. </a:t>
            </a:r>
          </a:p>
          <a:p>
            <a:pPr eaLnBrk="1" hangingPunct="1">
              <a:buClr>
                <a:srgbClr val="FFC000"/>
              </a:buClr>
              <a:buFontTx/>
              <a:buNone/>
            </a:pPr>
            <a:r>
              <a:rPr lang="en-US" b="1" smtClean="0"/>
              <a:t> 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1" smtClean="0"/>
              <a:t> Rates of all-cause stroke and all-cause mortality were noninferior to warfarin, whereas safety events (pericardial effusion) were more common in device group.</a:t>
            </a:r>
          </a:p>
          <a:p>
            <a:pPr eaLnBrk="1" hangingPunct="1">
              <a:buClr>
                <a:srgbClr val="FFC000"/>
              </a:buClr>
              <a:buFontTx/>
              <a:buNone/>
            </a:pPr>
            <a:endParaRPr lang="en-US" sz="3600" b="1" smtClean="0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H="1">
            <a:off x="779463" y="1371600"/>
            <a:ext cx="7381875" cy="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36538" y="228600"/>
            <a:ext cx="81788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CONCLUSION</a:t>
            </a:r>
            <a:endParaRPr lang="ar-SA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en-US" sz="3600" b="1" smtClean="0"/>
              <a:t>  Closure of LAA might provide an alternative strategy to chronic warfarin therapy for stroke prophylaxis in patients with nonvalvular AF.             </a:t>
            </a:r>
          </a:p>
          <a:p>
            <a:pPr eaLnBrk="1" hangingPunct="1">
              <a:buClr>
                <a:srgbClr val="FFC000"/>
              </a:buClr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(TECHANICAL DIFFICULTIES)</a:t>
            </a:r>
          </a:p>
          <a:p>
            <a:pPr eaLnBrk="1" hangingPunct="1">
              <a:buClr>
                <a:srgbClr val="FFC000"/>
              </a:buClr>
              <a:buFontTx/>
              <a:buNone/>
            </a:pPr>
            <a:r>
              <a:rPr lang="en-US" sz="3600" b="1" smtClean="0"/>
              <a:t> 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en-US" sz="3600" b="1" smtClean="0"/>
              <a:t> ? New anticoagulation drugs:  Dabigatran, Rivaroxaban </a:t>
            </a:r>
          </a:p>
          <a:p>
            <a:pPr eaLnBrk="1" hangingPunct="1">
              <a:buClr>
                <a:srgbClr val="FFC000"/>
              </a:buClr>
              <a:buFontTx/>
              <a:buNone/>
            </a:pPr>
            <a:endParaRPr lang="en-US" sz="3600" b="1" smtClean="0"/>
          </a:p>
          <a:p>
            <a:pPr eaLnBrk="1" hangingPunct="1"/>
            <a:endParaRPr lang="ar-SA" sz="3600" smtClean="0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H="1">
            <a:off x="779463" y="1371600"/>
            <a:ext cx="7381875" cy="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412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0066"/>
                </a:solidFill>
              </a:rPr>
              <a:t>CardioAlex June 07, 2012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03263" y="1892300"/>
            <a:ext cx="7847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BE" sz="4400" b="1"/>
              <a:t>Myocardial Revascularisation</a:t>
            </a:r>
          </a:p>
          <a:p>
            <a:pPr algn="ctr"/>
            <a:r>
              <a:rPr lang="nl-BE" sz="4400" b="1"/>
              <a:t>ESC vs US Guidelines</a:t>
            </a:r>
            <a:endParaRPr lang="nl-BE" sz="3200" b="1"/>
          </a:p>
          <a:p>
            <a:pPr algn="ctr"/>
            <a:endParaRPr lang="en-US" sz="2400"/>
          </a:p>
          <a:p>
            <a:pPr algn="ctr"/>
            <a:r>
              <a:rPr lang="en-US" sz="2400"/>
              <a:t>William WIJNS </a:t>
            </a:r>
          </a:p>
          <a:p>
            <a:pPr algn="ctr"/>
            <a:r>
              <a:rPr lang="nl-BE" sz="2400"/>
              <a:t>Aalst, Belgium</a:t>
            </a:r>
          </a:p>
          <a:p>
            <a:pPr algn="ctr"/>
            <a:endParaRPr lang="nl-BE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65100"/>
            <a:ext cx="8075612" cy="1200150"/>
          </a:xfrm>
        </p:spPr>
        <p:txBody>
          <a:bodyPr/>
          <a:lstStyle/>
          <a:p>
            <a:pPr eaLnBrk="1" hangingPunct="1"/>
            <a:r>
              <a:rPr lang="fr-FR" sz="3600" smtClean="0">
                <a:ea typeface="MS PGothic" pitchFamily="34" charset="-128"/>
              </a:rPr>
              <a:t>ESC vs US Guidelines</a:t>
            </a:r>
            <a:br>
              <a:rPr lang="fr-FR" sz="3600" smtClean="0">
                <a:ea typeface="MS PGothic" pitchFamily="34" charset="-128"/>
              </a:rPr>
            </a:br>
            <a:r>
              <a:rPr lang="fr-FR" sz="3600" smtClean="0">
                <a:ea typeface="MS PGothic" pitchFamily="34" charset="-128"/>
              </a:rPr>
              <a:t>Why there should be differences!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022475"/>
            <a:ext cx="7727950" cy="3627438"/>
          </a:xfrm>
        </p:spPr>
        <p:txBody>
          <a:bodyPr/>
          <a:lstStyle/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r>
              <a:rPr lang="en-US" sz="2400" smtClean="0">
                <a:ea typeface="MS PGothic" pitchFamily="34" charset="-128"/>
              </a:rPr>
              <a:t> Guidelines preparation and publication are not synchronous between US Societies and between ACC, AHA and ESC</a:t>
            </a:r>
          </a:p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endParaRPr lang="en-US" sz="2400" smtClean="0">
              <a:ea typeface="MS PGothic" pitchFamily="34" charset="-128"/>
            </a:endParaRPr>
          </a:p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r>
              <a:rPr lang="en-US" sz="2400" smtClean="0">
                <a:ea typeface="MS PGothic" pitchFamily="34" charset="-128"/>
              </a:rPr>
              <a:t> Differences in recommendation level and strength are to be expected given evolving evidence and/or experience</a:t>
            </a:r>
            <a:endParaRPr lang="nl-BE" sz="2400" smtClean="0">
              <a:ea typeface="MS PGothic" pitchFamily="34" charset="-128"/>
            </a:endParaRPr>
          </a:p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endParaRPr lang="nl-BE" sz="3000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65100"/>
            <a:ext cx="8075612" cy="641350"/>
          </a:xfrm>
        </p:spPr>
        <p:txBody>
          <a:bodyPr/>
          <a:lstStyle/>
          <a:p>
            <a:pPr eaLnBrk="1" hangingPunct="1"/>
            <a:r>
              <a:rPr lang="fr-FR" sz="3600" smtClean="0">
                <a:ea typeface="MS PGothic" pitchFamily="34" charset="-128"/>
              </a:rPr>
              <a:t>ESC vs US Guidelines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457200"/>
            <a:ext cx="7727950" cy="5768975"/>
          </a:xfrm>
        </p:spPr>
        <p:txBody>
          <a:bodyPr/>
          <a:lstStyle/>
          <a:p>
            <a:pPr marL="0" indent="0" defTabSz="457200" eaLnBrk="1" hangingPunct="1">
              <a:buFont typeface="Arial" pitchFamily="34" charset="0"/>
              <a:buNone/>
              <a:tabLst>
                <a:tab pos="285750" algn="l"/>
                <a:tab pos="762000" algn="l"/>
              </a:tabLst>
            </a:pPr>
            <a:endParaRPr lang="en-US" sz="2800" smtClean="0">
              <a:ea typeface="MS PGothic" pitchFamily="34" charset="-128"/>
            </a:endParaRPr>
          </a:p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r>
              <a:rPr lang="en-US" sz="2800" smtClean="0">
                <a:ea typeface="MS PGothic" pitchFamily="34" charset="-128"/>
              </a:rPr>
              <a:t> As a result of the above, ESC Guidelines cannot possibly account for all these differences and should offer </a:t>
            </a:r>
            <a:r>
              <a:rPr lang="en-US" altLang="en-US" sz="2800" smtClean="0">
                <a:ea typeface="MS PGothic" pitchFamily="34" charset="-128"/>
              </a:rPr>
              <a:t>“</a:t>
            </a:r>
            <a:r>
              <a:rPr lang="en-US" altLang="ja-JP" sz="2800" smtClean="0"/>
              <a:t>generic</a:t>
            </a:r>
            <a:r>
              <a:rPr lang="en-US" altLang="en-US" sz="2800" smtClean="0">
                <a:ea typeface="MS PGothic" pitchFamily="34" charset="-128"/>
              </a:rPr>
              <a:t>”</a:t>
            </a:r>
            <a:r>
              <a:rPr lang="en-US" altLang="ja-JP" sz="2800" smtClean="0"/>
              <a:t> statements, based on scientific evidence and expert experience</a:t>
            </a:r>
          </a:p>
          <a:p>
            <a:pPr marL="0" indent="0" defTabSz="457200" eaLnBrk="1" hangingPunct="1">
              <a:buFont typeface="Arial" pitchFamily="34" charset="0"/>
              <a:buNone/>
              <a:tabLst>
                <a:tab pos="285750" algn="l"/>
                <a:tab pos="762000" algn="l"/>
              </a:tabLst>
            </a:pPr>
            <a:endParaRPr lang="en-US" sz="2800" smtClean="0">
              <a:ea typeface="MS PGothic" pitchFamily="34" charset="-128"/>
            </a:endParaRPr>
          </a:p>
          <a:p>
            <a:pPr marL="0" indent="0" defTabSz="457200" eaLnBrk="1" hangingPunct="1">
              <a:tabLst>
                <a:tab pos="285750" algn="l"/>
                <a:tab pos="762000" algn="l"/>
              </a:tabLst>
            </a:pPr>
            <a:r>
              <a:rPr lang="en-US" sz="2800" smtClean="0">
                <a:ea typeface="MS PGothic" pitchFamily="34" charset="-128"/>
              </a:rPr>
              <a:t> Recommendations in ESC Practice Guidelines are relevant to optimal care delivery scenarios </a:t>
            </a:r>
          </a:p>
          <a:p>
            <a:pPr marL="952500" lvl="1" indent="-381000" defTabSz="457200" eaLnBrk="1" hangingPunct="1">
              <a:tabLst>
                <a:tab pos="285750" algn="l"/>
                <a:tab pos="762000" algn="l"/>
              </a:tabLst>
            </a:pPr>
            <a:r>
              <a:rPr lang="en-US" sz="2400" smtClean="0">
                <a:ea typeface="MS PGothic" pitchFamily="34" charset="-128"/>
              </a:rPr>
              <a:t>Useful to leverage change in suboptimal environments</a:t>
            </a:r>
          </a:p>
          <a:p>
            <a:pPr marL="952500" lvl="1" indent="-381000" defTabSz="457200" eaLnBrk="1" hangingPunct="1">
              <a:tabLst>
                <a:tab pos="285750" algn="l"/>
                <a:tab pos="762000" algn="l"/>
              </a:tabLst>
            </a:pPr>
            <a:r>
              <a:rPr lang="en-US" altLang="en-US" sz="2400" smtClean="0">
                <a:ea typeface="MS PGothic" pitchFamily="34" charset="-128"/>
              </a:rPr>
              <a:t>“</a:t>
            </a:r>
            <a:r>
              <a:rPr lang="en-US" sz="2400" smtClean="0">
                <a:ea typeface="MS PGothic" pitchFamily="34" charset="-128"/>
              </a:rPr>
              <a:t>Generalizable</a:t>
            </a:r>
            <a:r>
              <a:rPr lang="en-US" altLang="en-US" sz="2400" smtClean="0">
                <a:ea typeface="MS PGothic" pitchFamily="34" charset="-128"/>
              </a:rPr>
              <a:t>”</a:t>
            </a:r>
            <a:r>
              <a:rPr lang="en-US" sz="2400" smtClean="0">
                <a:ea typeface="MS PGothic" pitchFamily="34" charset="-128"/>
              </a:rPr>
              <a:t> and less system-specific than US documents</a:t>
            </a:r>
          </a:p>
          <a:p>
            <a:pPr marL="952500" lvl="1" indent="-381000" defTabSz="457200" eaLnBrk="1" hangingPunct="1">
              <a:tabLst>
                <a:tab pos="285750" algn="l"/>
                <a:tab pos="762000" algn="l"/>
              </a:tabLst>
            </a:pPr>
            <a:r>
              <a:rPr lang="en-US" sz="2400" smtClean="0">
                <a:ea typeface="MS PGothic" pitchFamily="34" charset="-128"/>
              </a:rPr>
              <a:t>No legal value (disclaimer)</a:t>
            </a:r>
          </a:p>
          <a:p>
            <a:pPr marL="952500" lvl="1" indent="-381000" defTabSz="457200" eaLnBrk="1" hangingPunct="1">
              <a:tabLst>
                <a:tab pos="285750" algn="l"/>
                <a:tab pos="762000" algn="l"/>
              </a:tabLst>
            </a:pPr>
            <a:endParaRPr lang="nl-BE" sz="2400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dur:Users:benoitplr:Desktop:Image 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09800"/>
            <a:ext cx="8737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000000"/>
                </a:solidFill>
              </a:rPr>
              <a:t/>
            </a:r>
            <a:br>
              <a:rPr lang="fr-FR" sz="3600" dirty="0" smtClean="0">
                <a:solidFill>
                  <a:srgbClr val="000000"/>
                </a:solidFill>
              </a:rPr>
            </a:b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</a:t>
            </a:r>
            <a:r>
              <a:rPr lang="fr-FR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</a:t>
            </a: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inDES</a:t>
            </a: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restenosis</a:t>
            </a: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DES? </a:t>
            </a:r>
            <a:r>
              <a:rPr lang="fr-FR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Balloon</a:t>
            </a:r>
            <a:r>
              <a:rPr lang="fr-F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DEB?</a:t>
            </a:r>
            <a:r>
              <a:rPr lang="fr-FR" sz="3600" dirty="0" smtClean="0">
                <a:solidFill>
                  <a:srgbClr val="000000"/>
                </a:solidFill>
              </a:rPr>
              <a:t/>
            </a:r>
            <a:br>
              <a:rPr lang="fr-FR" sz="3600" dirty="0" smtClean="0">
                <a:solidFill>
                  <a:srgbClr val="000000"/>
                </a:solidFill>
              </a:rPr>
            </a:br>
            <a:endParaRPr lang="fr-FR" sz="36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063" y="4953000"/>
            <a:ext cx="8397875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ja-JP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B. Chevalier, MD, FESC, FACC, FSCAI </a:t>
            </a:r>
          </a:p>
          <a:p>
            <a:pPr eaLnBrk="1" hangingPunct="1">
              <a:spcBef>
                <a:spcPct val="0"/>
              </a:spcBef>
            </a:pPr>
            <a:r>
              <a:rPr lang="fr-FR" altLang="ja-JP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ICPS, Massy, France </a:t>
            </a:r>
            <a:endParaRPr lang="fr-FR" sz="2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/>
              <a:t>Conclusions</a:t>
            </a:r>
          </a:p>
        </p:txBody>
      </p:sp>
      <p:sp>
        <p:nvSpPr>
          <p:cNvPr id="25603" name="Sous-titr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391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>
                <a:solidFill>
                  <a:schemeClr val="tx2"/>
                </a:solidFill>
              </a:rPr>
              <a:t>InDES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restenosis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unfrequent</a:t>
            </a:r>
            <a:r>
              <a:rPr lang="fr-FR" dirty="0" smtClean="0">
                <a:solidFill>
                  <a:schemeClr val="tx2"/>
                </a:solidFill>
              </a:rPr>
              <a:t> and selects </a:t>
            </a:r>
            <a:r>
              <a:rPr lang="fr-FR" dirty="0" err="1" smtClean="0">
                <a:solidFill>
                  <a:schemeClr val="tx2"/>
                </a:solidFill>
              </a:rPr>
              <a:t>different</a:t>
            </a:r>
            <a:r>
              <a:rPr lang="fr-FR" dirty="0" smtClean="0">
                <a:solidFill>
                  <a:schemeClr val="tx2"/>
                </a:solidFill>
              </a:rPr>
              <a:t> population </a:t>
            </a:r>
            <a:r>
              <a:rPr lang="fr-FR" dirty="0" err="1" smtClean="0">
                <a:solidFill>
                  <a:schemeClr val="tx2"/>
                </a:solidFill>
              </a:rPr>
              <a:t>than</a:t>
            </a:r>
            <a:r>
              <a:rPr lang="fr-FR" dirty="0" smtClean="0">
                <a:solidFill>
                  <a:schemeClr val="tx2"/>
                </a:solidFill>
              </a:rPr>
              <a:t> BMS </a:t>
            </a:r>
            <a:r>
              <a:rPr lang="fr-FR" dirty="0" err="1" smtClean="0">
                <a:solidFill>
                  <a:schemeClr val="tx2"/>
                </a:solidFill>
              </a:rPr>
              <a:t>restenosis</a:t>
            </a:r>
            <a:endParaRPr lang="fr-FR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chemeClr val="tx2"/>
                </a:solidFill>
              </a:rPr>
              <a:t>SES </a:t>
            </a:r>
            <a:r>
              <a:rPr lang="fr-FR" dirty="0" err="1" smtClean="0">
                <a:solidFill>
                  <a:schemeClr val="tx2"/>
                </a:solidFill>
              </a:rPr>
              <a:t>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superior</a:t>
            </a:r>
            <a:r>
              <a:rPr lang="fr-FR" dirty="0" smtClean="0">
                <a:solidFill>
                  <a:schemeClr val="tx2"/>
                </a:solidFill>
              </a:rPr>
              <a:t> to plain </a:t>
            </a:r>
            <a:r>
              <a:rPr lang="fr-FR" dirty="0" err="1" smtClean="0">
                <a:solidFill>
                  <a:schemeClr val="tx2"/>
                </a:solidFill>
              </a:rPr>
              <a:t>balloon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except</a:t>
            </a:r>
            <a:r>
              <a:rPr lang="fr-FR" dirty="0" smtClean="0">
                <a:solidFill>
                  <a:schemeClr val="tx2"/>
                </a:solidFill>
              </a:rPr>
              <a:t> for </a:t>
            </a:r>
            <a:r>
              <a:rPr lang="fr-FR" dirty="0" err="1" smtClean="0">
                <a:solidFill>
                  <a:schemeClr val="tx2"/>
                </a:solidFill>
              </a:rPr>
              <a:t>late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loss</a:t>
            </a:r>
            <a:endParaRPr lang="fr-FR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r-FR" dirty="0" err="1" smtClean="0">
                <a:solidFill>
                  <a:schemeClr val="tx2"/>
                </a:solidFill>
              </a:rPr>
              <a:t>Role</a:t>
            </a:r>
            <a:r>
              <a:rPr lang="fr-FR" dirty="0" smtClean="0">
                <a:solidFill>
                  <a:schemeClr val="tx2"/>
                </a:solidFill>
              </a:rPr>
              <a:t> of DEB </a:t>
            </a:r>
            <a:r>
              <a:rPr lang="fr-FR" dirty="0" err="1" smtClean="0">
                <a:solidFill>
                  <a:schemeClr val="tx2"/>
                </a:solidFill>
              </a:rPr>
              <a:t>remains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unclear</a:t>
            </a:r>
            <a:endParaRPr lang="fr-FR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chemeClr val="tx2"/>
                </a:solidFill>
              </a:rPr>
              <a:t>Future </a:t>
            </a:r>
            <a:r>
              <a:rPr lang="fr-FR" dirty="0" err="1" smtClean="0">
                <a:solidFill>
                  <a:schemeClr val="tx2"/>
                </a:solidFill>
              </a:rPr>
              <a:t>role</a:t>
            </a:r>
            <a:r>
              <a:rPr lang="fr-FR" dirty="0" smtClean="0">
                <a:solidFill>
                  <a:schemeClr val="tx2"/>
                </a:solidFill>
              </a:rPr>
              <a:t> of absorbable DES ?? 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8286750" cy="59293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6500813"/>
            <a:ext cx="6286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215188" y="5572125"/>
            <a:ext cx="1285875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>
                <a:latin typeface="+mn-lt"/>
                <a:ea typeface="+mn-ea"/>
              </a:rPr>
              <a:t>Glue</a:t>
            </a:r>
            <a:r>
              <a:rPr lang="tr-TR" dirty="0">
                <a:latin typeface="+mn-lt"/>
                <a:ea typeface="+mn-ea"/>
              </a:rPr>
              <a:t> </a:t>
            </a:r>
            <a:r>
              <a:rPr lang="tr-TR" dirty="0" err="1">
                <a:latin typeface="+mn-lt"/>
                <a:ea typeface="+mn-ea"/>
              </a:rPr>
              <a:t>septal</a:t>
            </a:r>
            <a:r>
              <a:rPr lang="tr-TR" dirty="0">
                <a:latin typeface="+mn-lt"/>
                <a:ea typeface="+mn-ea"/>
              </a:rPr>
              <a:t> </a:t>
            </a:r>
            <a:r>
              <a:rPr lang="tr-TR" dirty="0" err="1">
                <a:latin typeface="+mn-lt"/>
                <a:ea typeface="+mn-ea"/>
              </a:rPr>
              <a:t>ablation</a:t>
            </a:r>
            <a:endParaRPr lang="tr-TR" dirty="0">
              <a:latin typeface="+mn-lt"/>
              <a:ea typeface="+mn-ea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7180263" y="5108575"/>
            <a:ext cx="9286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5400000">
            <a:off x="7000876" y="4857750"/>
            <a:ext cx="57150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 rot="16200000" flipH="1">
            <a:off x="7072313" y="4786313"/>
            <a:ext cx="500062" cy="500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Nobori DES – Clinical Update </a:t>
            </a:r>
          </a:p>
        </p:txBody>
      </p:sp>
      <p:sp>
        <p:nvSpPr>
          <p:cNvPr id="13315" name="Sous-titre 2"/>
          <p:cNvSpPr>
            <a:spLocks noGrp="1"/>
          </p:cNvSpPr>
          <p:nvPr>
            <p:ph type="subTitle" idx="1"/>
          </p:nvPr>
        </p:nvSpPr>
        <p:spPr>
          <a:xfrm>
            <a:off x="1381125" y="3476625"/>
            <a:ext cx="6400800" cy="1752600"/>
          </a:xfrm>
        </p:spPr>
        <p:txBody>
          <a:bodyPr rtlCol="0">
            <a:normAutofit/>
          </a:bodyPr>
          <a:lstStyle/>
          <a:p>
            <a:pPr defTabSz="909147" eaLnBrk="1" fontAlgn="auto" hangingPunct="1">
              <a:spcAft>
                <a:spcPts val="0"/>
              </a:spcAft>
              <a:defRPr/>
            </a:pPr>
            <a:r>
              <a:rPr lang="fr-FR" dirty="0" smtClean="0"/>
              <a:t>Bernard Chevalier</a:t>
            </a:r>
          </a:p>
          <a:p>
            <a:pPr defTabSz="909147" eaLnBrk="1" fontAlgn="auto" hangingPunct="1">
              <a:spcAft>
                <a:spcPts val="0"/>
              </a:spcAft>
              <a:defRPr/>
            </a:pPr>
            <a:r>
              <a:rPr lang="fr-FR" dirty="0" smtClean="0"/>
              <a:t>ICPS Massy</a:t>
            </a:r>
          </a:p>
          <a:p>
            <a:pPr defTabSz="909147" eaLnBrk="1" fontAlgn="auto" hangingPunct="1">
              <a:spcAft>
                <a:spcPts val="0"/>
              </a:spcAft>
              <a:defRPr/>
            </a:pPr>
            <a:r>
              <a:rPr lang="fr-FR" dirty="0" smtClean="0"/>
              <a:t>France</a:t>
            </a:r>
          </a:p>
          <a:p>
            <a:pPr defTabSz="909147"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z="4000" b="1" smtClean="0"/>
              <a:t>Conclusions</a:t>
            </a:r>
            <a:endParaRPr lang="en-US" sz="4000" b="1" smtClean="0"/>
          </a:p>
        </p:txBody>
      </p:sp>
      <p:sp>
        <p:nvSpPr>
          <p:cNvPr id="97283" name="Rectangle 27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smtClean="0"/>
              <a:t>Results of both selected and real life patients are very encouraging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Results are consistent in various geographic areas and patient subsets</a:t>
            </a:r>
          </a:p>
          <a:p>
            <a:pPr eaLnBrk="1" hangingPunct="1">
              <a:lnSpc>
                <a:spcPct val="90000"/>
              </a:lnSpc>
            </a:pPr>
            <a:r>
              <a:rPr kumimoji="1" lang="en-GB" sz="2900" smtClean="0"/>
              <a:t>Particularly appealing are results in AMI, Bifurcation, Small Vessels, and Diabetic Patients</a:t>
            </a:r>
            <a:endParaRPr lang="nl-NL" sz="2900" smtClean="0"/>
          </a:p>
          <a:p>
            <a:pPr eaLnBrk="1" hangingPunct="1">
              <a:lnSpc>
                <a:spcPct val="90000"/>
              </a:lnSpc>
            </a:pPr>
            <a:r>
              <a:rPr lang="nl-NL" sz="2900" smtClean="0"/>
              <a:t>Extremely low rate of late and very late stent thrombosis appears to confirm hypothesis about long term safety of DES with abluminal coating &amp; biodegradable polymer</a:t>
            </a:r>
            <a:endParaRPr lang="en-US" sz="29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22275" y="4122738"/>
            <a:ext cx="8074025" cy="22780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Horst Sievert, 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Jan Kulow, Ulrike Jost, Ann-Kathrin Ziegler, 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Ilona Hofmann, Undine Pittl, Laura Vaskelyte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CardioVascular Center Frankfurt, 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Frankfurt, Germany</a:t>
            </a:r>
          </a:p>
        </p:txBody>
      </p:sp>
      <p:sp>
        <p:nvSpPr>
          <p:cNvPr id="99331" name="Line 8"/>
          <p:cNvSpPr>
            <a:spLocks noChangeShapeType="1"/>
          </p:cNvSpPr>
          <p:nvPr/>
        </p:nvSpPr>
        <p:spPr bwMode="auto">
          <a:xfrm>
            <a:off x="0" y="158432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/>
          </a:p>
        </p:txBody>
      </p:sp>
      <p:sp>
        <p:nvSpPr>
          <p:cNvPr id="99332" name="Text Box 14"/>
          <p:cNvSpPr txBox="1">
            <a:spLocks noChangeArrowheads="1"/>
          </p:cNvSpPr>
          <p:nvPr/>
        </p:nvSpPr>
        <p:spPr bwMode="auto">
          <a:xfrm>
            <a:off x="0" y="22352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ahoma" pitchFamily="34" charset="0"/>
              <a:buNone/>
            </a:pPr>
            <a:r>
              <a:rPr lang="en-US" sz="4800">
                <a:cs typeface="Arial" pitchFamily="34" charset="0"/>
              </a:rPr>
              <a:t>Renal Denervation:</a:t>
            </a:r>
          </a:p>
          <a:p>
            <a:pPr algn="ctr">
              <a:buFont typeface="Tahoma" pitchFamily="34" charset="0"/>
              <a:buNone/>
            </a:pPr>
            <a:r>
              <a:rPr lang="de-DE" sz="4800">
                <a:cs typeface="Arial" pitchFamily="34" charset="0"/>
              </a:rPr>
              <a:t>New Devices on the Horizont</a:t>
            </a:r>
            <a:endParaRPr lang="en-US" sz="4800">
              <a:cs typeface="Arial" pitchFamily="34" charset="0"/>
            </a:endParaRPr>
          </a:p>
        </p:txBody>
      </p:sp>
      <p:sp>
        <p:nvSpPr>
          <p:cNvPr id="99333" name="Text Box 16"/>
          <p:cNvSpPr txBox="1">
            <a:spLocks noChangeArrowheads="1"/>
          </p:cNvSpPr>
          <p:nvPr/>
        </p:nvSpPr>
        <p:spPr bwMode="auto">
          <a:xfrm>
            <a:off x="0" y="3810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Tahoma" pitchFamily="34" charset="0"/>
              <a:buNone/>
            </a:pPr>
            <a:r>
              <a:rPr lang="en-US" sz="2800">
                <a:cs typeface="Arial" pitchFamily="34" charset="0"/>
              </a:rPr>
              <a:t>CARDIO ALEX 2012</a:t>
            </a:r>
          </a:p>
          <a:p>
            <a:pPr algn="ctr">
              <a:lnSpc>
                <a:spcPct val="90000"/>
              </a:lnSpc>
              <a:buFont typeface="Tahoma" pitchFamily="34" charset="0"/>
              <a:buNone/>
            </a:pPr>
            <a:r>
              <a:rPr lang="en-US" sz="2800">
                <a:cs typeface="Arial" pitchFamily="34" charset="0"/>
              </a:rPr>
              <a:t>Alexandria, Egypt, June 5 – 8, 2012.</a:t>
            </a:r>
          </a:p>
        </p:txBody>
      </p:sp>
      <p:sp>
        <p:nvSpPr>
          <p:cNvPr id="99334" name="Text Box 17"/>
          <p:cNvSpPr txBox="1">
            <a:spLocks noChangeArrowheads="1"/>
          </p:cNvSpPr>
          <p:nvPr/>
        </p:nvSpPr>
        <p:spPr bwMode="auto">
          <a:xfrm>
            <a:off x="-1208088" y="3652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ahoma" pitchFamily="34" charset="0"/>
              <a:buNone/>
            </a:pPr>
            <a:endParaRPr lang="de-DE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335" name="Text Box 18"/>
          <p:cNvSpPr txBox="1">
            <a:spLocks noChangeArrowheads="1"/>
          </p:cNvSpPr>
          <p:nvPr/>
        </p:nvSpPr>
        <p:spPr bwMode="auto">
          <a:xfrm>
            <a:off x="-2498725" y="4238625"/>
            <a:ext cx="296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ahoma" pitchFamily="34" charset="0"/>
              <a:buNone/>
            </a:pPr>
            <a:r>
              <a:rPr lang="de-DE" sz="320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336" name="Text Box 19"/>
          <p:cNvSpPr txBox="1">
            <a:spLocks noChangeArrowheads="1"/>
          </p:cNvSpPr>
          <p:nvPr/>
        </p:nvSpPr>
        <p:spPr bwMode="auto">
          <a:xfrm>
            <a:off x="-1839913" y="59150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ahoma" pitchFamily="34" charset="0"/>
              <a:buNone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337" name="Text Box 20"/>
          <p:cNvSpPr txBox="1">
            <a:spLocks noChangeArrowheads="1"/>
          </p:cNvSpPr>
          <p:nvPr/>
        </p:nvSpPr>
        <p:spPr bwMode="auto">
          <a:xfrm>
            <a:off x="-2055813" y="57800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ahoma" pitchFamily="34" charset="0"/>
              <a:buNone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338" name="Text Box 21"/>
          <p:cNvSpPr txBox="1">
            <a:spLocks noChangeArrowheads="1"/>
          </p:cNvSpPr>
          <p:nvPr/>
        </p:nvSpPr>
        <p:spPr bwMode="auto">
          <a:xfrm>
            <a:off x="-1670050" y="1566863"/>
            <a:ext cx="13128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ahoma" pitchFamily="34" charset="0"/>
              <a:buNone/>
            </a:pPr>
            <a:r>
              <a:rPr lang="de-DE" sz="1400">
                <a:solidFill>
                  <a:srgbClr val="000000"/>
                </a:solidFill>
                <a:cs typeface="Arial" pitchFamily="34" charset="0"/>
              </a:rPr>
              <a:t>15 min + 7min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/>
              <a:t>New devices 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7338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Radiofrequency catheters</a:t>
            </a:r>
          </a:p>
          <a:p>
            <a:pPr lvl="1" eaLnBrk="1" hangingPunct="1">
              <a:spcBef>
                <a:spcPct val="0"/>
              </a:spcBef>
            </a:pPr>
            <a:r>
              <a:rPr lang="de-DE" smtClean="0"/>
              <a:t>St. Jude Medical</a:t>
            </a:r>
          </a:p>
          <a:p>
            <a:pPr lvl="1" eaLnBrk="1" hangingPunct="1">
              <a:spcBef>
                <a:spcPct val="0"/>
              </a:spcBef>
            </a:pPr>
            <a:r>
              <a:rPr lang="de-DE" smtClean="0"/>
              <a:t>Cordis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Radiofrequency balloons</a:t>
            </a:r>
          </a:p>
          <a:p>
            <a:pPr lvl="1" eaLnBrk="1" hangingPunct="1">
              <a:spcBef>
                <a:spcPct val="0"/>
              </a:spcBef>
            </a:pPr>
            <a:r>
              <a:rPr lang="de-DE" smtClean="0"/>
              <a:t>Covidien – Maya</a:t>
            </a:r>
          </a:p>
          <a:p>
            <a:pPr lvl="1" eaLnBrk="1" hangingPunct="1">
              <a:spcBef>
                <a:spcPct val="0"/>
              </a:spcBef>
            </a:pPr>
            <a:r>
              <a:rPr lang="de-DE" smtClean="0"/>
              <a:t>Vessix Vascular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Nano particles</a:t>
            </a:r>
          </a:p>
          <a:p>
            <a:pPr lvl="1" eaLnBrk="1" hangingPunct="1">
              <a:spcBef>
                <a:spcPct val="0"/>
              </a:spcBef>
            </a:pPr>
            <a:r>
              <a:rPr lang="de-DE" smtClean="0"/>
              <a:t>Apex Nano</a:t>
            </a:r>
          </a:p>
        </p:txBody>
      </p:sp>
      <p:sp>
        <p:nvSpPr>
          <p:cNvPr id="100356" name="Content Placeholder 2"/>
          <p:cNvSpPr txBox="1">
            <a:spLocks/>
          </p:cNvSpPr>
          <p:nvPr/>
        </p:nvSpPr>
        <p:spPr bwMode="auto">
          <a:xfrm>
            <a:off x="4648200" y="1219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FF0000"/>
              </a:buClr>
              <a:buFontTx/>
              <a:buChar char="•"/>
            </a:pPr>
            <a:r>
              <a:rPr lang="de-DE" sz="3200">
                <a:latin typeface="Calibri" pitchFamily="34" charset="0"/>
              </a:rPr>
              <a:t>Drugs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Mercator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en-US" sz="2800">
                <a:latin typeface="Calibri" pitchFamily="34" charset="0"/>
              </a:rPr>
              <a:t>Kipprokration Hospital, Athens </a:t>
            </a:r>
            <a:endParaRPr lang="de-DE" sz="2800">
              <a:latin typeface="Calibri" pitchFamily="34" charset="0"/>
            </a:endParaRPr>
          </a:p>
          <a:p>
            <a:pPr marL="342900" indent="-342900" eaLnBrk="0" hangingPunct="0">
              <a:buClr>
                <a:srgbClr val="FF0000"/>
              </a:buClr>
              <a:buFontTx/>
              <a:buChar char="•"/>
            </a:pPr>
            <a:r>
              <a:rPr lang="de-DE" sz="3200">
                <a:latin typeface="Calibri" pitchFamily="34" charset="0"/>
              </a:rPr>
              <a:t>Ultrasound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Recor Medical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CardioSonic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Sound Interventions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Kona</a:t>
            </a:r>
          </a:p>
          <a:p>
            <a:pPr marL="342900" indent="-342900" eaLnBrk="0" hangingPunct="0">
              <a:buClr>
                <a:srgbClr val="FF0000"/>
              </a:buClr>
              <a:buFontTx/>
              <a:buChar char="•"/>
            </a:pPr>
            <a:r>
              <a:rPr lang="de-DE" sz="3200">
                <a:latin typeface="Calibri" pitchFamily="34" charset="0"/>
              </a:rPr>
              <a:t>Radiation</a:t>
            </a:r>
          </a:p>
          <a:p>
            <a:pPr marL="742950" lvl="1" indent="-285750" eaLnBrk="0" hangingPunct="0">
              <a:buClr>
                <a:srgbClr val="FF0000"/>
              </a:buClr>
              <a:buFontTx/>
              <a:buChar char="-"/>
            </a:pPr>
            <a:r>
              <a:rPr lang="de-DE" sz="2800">
                <a:latin typeface="Calibri" pitchFamily="34" charset="0"/>
              </a:rPr>
              <a:t>Best Medical Int.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/>
          <p:cNvSpPr>
            <a:spLocks noGrp="1"/>
          </p:cNvSpPr>
          <p:nvPr>
            <p:ph type="ctrTitle" idx="4294967295"/>
          </p:nvPr>
        </p:nvSpPr>
        <p:spPr>
          <a:xfrm>
            <a:off x="831850" y="1989138"/>
            <a:ext cx="7772400" cy="1470025"/>
          </a:xfrm>
        </p:spPr>
        <p:txBody>
          <a:bodyPr/>
          <a:lstStyle/>
          <a:p>
            <a:pPr eaLnBrk="1" hangingPunct="1"/>
            <a:r>
              <a:rPr lang="nl-BE" smtClean="0">
                <a:solidFill>
                  <a:srgbClr val="000000"/>
                </a:solidFill>
              </a:rPr>
              <a:t>Clinical Relevance of OCT</a:t>
            </a:r>
            <a:br>
              <a:rPr lang="nl-BE" smtClean="0">
                <a:solidFill>
                  <a:srgbClr val="000000"/>
                </a:solidFill>
              </a:rPr>
            </a:br>
            <a:r>
              <a:rPr lang="nl-BE" smtClean="0">
                <a:solidFill>
                  <a:srgbClr val="000000"/>
                </a:solidFill>
              </a:rPr>
              <a:t>Optical Coherence Tomography</a:t>
            </a: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403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4052888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nl-BE" smtClean="0">
                <a:solidFill>
                  <a:srgbClr val="000000"/>
                </a:solidFill>
              </a:rPr>
              <a:t>W Wijns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nl-BE" smtClean="0">
                <a:solidFill>
                  <a:srgbClr val="000000"/>
                </a:solidFill>
              </a:rPr>
              <a:t>Cardiovascular Center, Aalst, Belgium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4" name="Titre 1"/>
          <p:cNvSpPr>
            <a:spLocks/>
          </p:cNvSpPr>
          <p:nvPr/>
        </p:nvSpPr>
        <p:spPr bwMode="auto">
          <a:xfrm>
            <a:off x="1908175" y="115888"/>
            <a:ext cx="66960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fr-FR" sz="2800">
                <a:latin typeface="Calibri" pitchFamily="34" charset="0"/>
              </a:rPr>
              <a:t>CardioAlex XII </a:t>
            </a:r>
            <a:br>
              <a:rPr lang="fr-FR" sz="2800">
                <a:latin typeface="Calibri" pitchFamily="34" charset="0"/>
              </a:rPr>
            </a:br>
            <a:r>
              <a:rPr lang="fr-FR" sz="2800">
                <a:latin typeface="Calibri" pitchFamily="34" charset="0"/>
              </a:rPr>
              <a:t>June 07,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4800" b="1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smtClean="0"/>
              <a:t>GSA is a promising alternative for the treatment of patients with HOCM. Our experience  suggests that GSA is effective,safe  and can be performed without serious complications.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smtClean="0"/>
              <a:t>Glue </a:t>
            </a:r>
            <a:r>
              <a:rPr lang="tr-TR" b="1" smtClean="0"/>
              <a:t>seems to be  superior to alchol ; immediate  freezing prevents leakage to LAD and thought to be particularly useful in the presence of collaterals.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smtClean="0"/>
              <a:t>For long-term safety anf efficacy more studies are needed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-169863" y="2301875"/>
            <a:ext cx="9525001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1925" tIns="75962" rIns="151925" bIns="75962"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Low Gradient Aortic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Stenosis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Caveats &amp; Pitfalls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51925" tIns="75962" rIns="151925" bIns="75962" anchor="ctr"/>
          <a:lstStyle/>
          <a:p>
            <a:endParaRPr lang="ar-EG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51925" tIns="75962" rIns="151925" bIns="75962" anchor="ctr"/>
          <a:lstStyle/>
          <a:p>
            <a:endParaRPr lang="ar-EG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2100263" y="4191000"/>
            <a:ext cx="5935662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51925" tIns="75962" rIns="151925" bIns="75962">
            <a:spAutoFit/>
          </a:bodyPr>
          <a:lstStyle/>
          <a:p>
            <a:pPr algn="ctr">
              <a:defRPr/>
            </a:pPr>
            <a:r>
              <a:rPr lang="en-US" sz="2800" dirty="0">
                <a:ea typeface="MS PGothic"/>
                <a:cs typeface="MS PGothic"/>
              </a:rPr>
              <a:t>William A. Zoghbi MD, FACC</a:t>
            </a:r>
          </a:p>
          <a:p>
            <a:pPr algn="ctr">
              <a:defRPr/>
            </a:pPr>
            <a:r>
              <a:rPr lang="en-US" sz="2000" dirty="0">
                <a:ea typeface="MS PGothic"/>
                <a:cs typeface="MS PGothic"/>
              </a:rPr>
              <a:t>President, The American College of Cardiology</a:t>
            </a:r>
          </a:p>
          <a:p>
            <a:pPr algn="ctr">
              <a:defRPr/>
            </a:pPr>
            <a:r>
              <a:rPr lang="en-US" sz="2000" dirty="0">
                <a:ea typeface="MS PGothic"/>
                <a:cs typeface="MS PGothic"/>
              </a:rPr>
              <a:t>Director, Cardiovascular Imaging Institute</a:t>
            </a:r>
          </a:p>
          <a:p>
            <a:pPr algn="ctr">
              <a:defRPr/>
            </a:pPr>
            <a:r>
              <a:rPr lang="en-US" sz="2000" dirty="0">
                <a:ea typeface="MS PGothic"/>
                <a:cs typeface="MS PGothic"/>
              </a:rPr>
              <a:t>William L. Winters Endowed Chair in CV Imaging </a:t>
            </a:r>
          </a:p>
          <a:p>
            <a:pPr algn="ctr">
              <a:defRPr/>
            </a:pPr>
            <a:r>
              <a:rPr lang="en-US" sz="2000" dirty="0">
                <a:ea typeface="MS PGothic"/>
                <a:cs typeface="MS PGothic"/>
              </a:rPr>
              <a:t>The Methodist DeBakey Heart &amp; Vascular Center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35675" y="6273800"/>
            <a:ext cx="302577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51925" tIns="75962" rIns="151925" bIns="75962">
            <a:spAutoFit/>
          </a:bodyPr>
          <a:lstStyle/>
          <a:p>
            <a:pPr algn="ctr"/>
            <a:r>
              <a:rPr lang="en-US" sz="2800">
                <a:solidFill>
                  <a:srgbClr val="00FFFF"/>
                </a:solidFill>
                <a:latin typeface="Monotype Corsiva" pitchFamily="66" charset="0"/>
              </a:rPr>
              <a:t>No conflicts to report</a:t>
            </a:r>
          </a:p>
        </p:txBody>
      </p:sp>
      <p:pic>
        <p:nvPicPr>
          <p:cNvPr id="47111" name="Picture 11" descr="DeBakeyH&amp;V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169863" y="5976938"/>
            <a:ext cx="1489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3" cstate="print"/>
          <a:srcRect l="5334" r="62667"/>
          <a:stretch>
            <a:fillRect/>
          </a:stretch>
        </p:blipFill>
        <p:spPr bwMode="auto">
          <a:xfrm>
            <a:off x="4775200" y="228600"/>
            <a:ext cx="2438400" cy="162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ACCF_seal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133" y="228600"/>
            <a:ext cx="1459088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an40"/>
          <p:cNvPicPr>
            <a:picLocks noChangeAspect="1" noChangeArrowheads="1"/>
          </p:cNvPicPr>
          <p:nvPr/>
        </p:nvPicPr>
        <p:blipFill>
          <a:blip r:embed="rId2"/>
          <a:srcRect l="893" b="1781"/>
          <a:stretch>
            <a:fillRect/>
          </a:stretch>
        </p:blipFill>
        <p:spPr bwMode="auto">
          <a:xfrm>
            <a:off x="812800" y="558800"/>
            <a:ext cx="7518400" cy="5689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071563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3600" b="1" dirty="0" smtClean="0">
                <a:solidFill>
                  <a:srgbClr val="595959"/>
                </a:solidFill>
                <a:latin typeface="Arial" pitchFamily="34" charset="0"/>
              </a:rPr>
              <a:t>   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Fit for life – promoting cardiovascular health</a:t>
            </a:r>
          </a:p>
          <a:p>
            <a:pPr algn="ctr" eaLnBrk="1" hangingPunct="1"/>
            <a:endParaRPr lang="en-GB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Professor David A Wood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Garfield Weston Professor of Cardiovascular Medicine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Honorary Consultant Cardiologist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Imperial College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London 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pic>
        <p:nvPicPr>
          <p:cNvPr id="5120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837" r="4837"/>
          <a:stretch>
            <a:fillRect/>
          </a:stretch>
        </p:blipFill>
        <p:spPr>
          <a:xfrm>
            <a:off x="93663" y="620713"/>
            <a:ext cx="8942387" cy="48593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 l="1471"/>
          <a:stretch>
            <a:fillRect/>
          </a:stretch>
        </p:blipFill>
        <p:spPr bwMode="auto">
          <a:xfrm>
            <a:off x="2057400" y="0"/>
            <a:ext cx="5103813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0"/>
  <p:tag name="POWER3D OPTIONS" val="Slow "/>
  <p:tag name="POWER3D SOUND" val="Open Up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UIDELINESHT2011">
  <a:themeElements>
    <a:clrScheme name="1_Template IC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 ICP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ate IC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IC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IC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IC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IC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IC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IC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rdio'1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1081</Words>
  <Application>Microsoft Office PowerPoint</Application>
  <PresentationFormat>On-screen Show (4:3)</PresentationFormat>
  <Paragraphs>241</Paragraphs>
  <Slides>34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MS PGothic</vt:lpstr>
      <vt:lpstr>Wingdings</vt:lpstr>
      <vt:lpstr>Calibri</vt:lpstr>
      <vt:lpstr>Book Antiqua</vt:lpstr>
      <vt:lpstr>Times New Roman</vt:lpstr>
      <vt:lpstr>Monotype Corsiva</vt:lpstr>
      <vt:lpstr>Comic Sans MS</vt:lpstr>
      <vt:lpstr>Calibri (Body)</vt:lpstr>
      <vt:lpstr>Tahoma</vt:lpstr>
      <vt:lpstr>Times</vt:lpstr>
      <vt:lpstr>Candara</vt:lpstr>
      <vt:lpstr>Monotype Sorts</vt:lpstr>
      <vt:lpstr>Times New Roman (Arabic)</vt:lpstr>
      <vt:lpstr>1_template</vt:lpstr>
      <vt:lpstr>GUIDELINESHT2011</vt:lpstr>
      <vt:lpstr>1_Office Theme</vt:lpstr>
      <vt:lpstr>Cardio'12</vt:lpstr>
      <vt:lpstr>  CardioAlex in a box State of the Art</vt:lpstr>
      <vt:lpstr>Glu (Cyanoacrylate) Septal Ablation:A new hope for the treatment of HOCMP  </vt:lpstr>
      <vt:lpstr>Slide 3</vt:lpstr>
      <vt:lpstr>CONCLUSIONS</vt:lpstr>
      <vt:lpstr>Slide 5</vt:lpstr>
      <vt:lpstr>Slide 6</vt:lpstr>
      <vt:lpstr>Slide 7</vt:lpstr>
      <vt:lpstr>Slide 8</vt:lpstr>
      <vt:lpstr>Slide 9</vt:lpstr>
      <vt:lpstr>Slide 10</vt:lpstr>
      <vt:lpstr>Non Operable Diffuse  Small Vessel disease  the interventional options </vt:lpstr>
      <vt:lpstr>Conclusion </vt:lpstr>
      <vt:lpstr>Revascularization in Complex and High Risk Patients</vt:lpstr>
      <vt:lpstr>Risk Assessment in the PCI Patient Complex Interplay of…</vt:lpstr>
      <vt:lpstr> Patients at risk</vt:lpstr>
      <vt:lpstr>Summary:  Revascularization Decision Factors</vt:lpstr>
      <vt:lpstr>Slide 17</vt:lpstr>
      <vt:lpstr>DES Designs: Can We Tell “Newer” From “Better”?</vt:lpstr>
      <vt:lpstr> Is “Newer” Always “Better”:  Conclusions</vt:lpstr>
      <vt:lpstr>Day 3</vt:lpstr>
      <vt:lpstr>WATCHMAN Left Atrial Appendage(LAA) Occluder for Stroke Prevention in Lone Atrial A Single Center ExperienceFibrillation </vt:lpstr>
      <vt:lpstr>LAA CLOSURE  DEVICE  IN PRACTICE </vt:lpstr>
      <vt:lpstr>CONCLUSION</vt:lpstr>
      <vt:lpstr>CONCLUSION</vt:lpstr>
      <vt:lpstr>Slide 25</vt:lpstr>
      <vt:lpstr>ESC vs US Guidelines Why there should be differences!</vt:lpstr>
      <vt:lpstr>ESC vs US Guidelines</vt:lpstr>
      <vt:lpstr> How to treat inDES restenosis:  DES? Balloon? DEB? </vt:lpstr>
      <vt:lpstr>Conclusions</vt:lpstr>
      <vt:lpstr>Nobori DES – Clinical Update </vt:lpstr>
      <vt:lpstr>Conclusions</vt:lpstr>
      <vt:lpstr>Slide 32</vt:lpstr>
      <vt:lpstr>New devices </vt:lpstr>
      <vt:lpstr>Clinical Relevance of OCT Optical Coherence Tomography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AV20</dc:creator>
  <cp:lastModifiedBy>user</cp:lastModifiedBy>
  <cp:revision>35</cp:revision>
  <dcterms:created xsi:type="dcterms:W3CDTF">2012-06-07T08:41:28Z</dcterms:created>
  <dcterms:modified xsi:type="dcterms:W3CDTF">2012-06-25T21:15:02Z</dcterms:modified>
</cp:coreProperties>
</file>