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71"/>
  </p:notesMasterIdLst>
  <p:sldIdLst>
    <p:sldId id="463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3" r:id="rId10"/>
    <p:sldId id="425" r:id="rId11"/>
    <p:sldId id="427" r:id="rId12"/>
    <p:sldId id="430" r:id="rId13"/>
    <p:sldId id="429" r:id="rId14"/>
    <p:sldId id="287" r:id="rId15"/>
    <p:sldId id="290" r:id="rId16"/>
    <p:sldId id="292" r:id="rId17"/>
    <p:sldId id="298" r:id="rId18"/>
    <p:sldId id="296" r:id="rId19"/>
    <p:sldId id="300" r:id="rId20"/>
    <p:sldId id="456" r:id="rId21"/>
    <p:sldId id="457" r:id="rId22"/>
    <p:sldId id="458" r:id="rId23"/>
    <p:sldId id="437" r:id="rId24"/>
    <p:sldId id="432" r:id="rId25"/>
    <p:sldId id="440" r:id="rId26"/>
    <p:sldId id="431" r:id="rId27"/>
    <p:sldId id="442" r:id="rId28"/>
    <p:sldId id="460" r:id="rId29"/>
    <p:sldId id="461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401" r:id="rId41"/>
    <p:sldId id="462" r:id="rId42"/>
    <p:sldId id="493" r:id="rId43"/>
    <p:sldId id="476" r:id="rId44"/>
    <p:sldId id="480" r:id="rId45"/>
    <p:sldId id="481" r:id="rId46"/>
    <p:sldId id="482" r:id="rId47"/>
    <p:sldId id="483" r:id="rId48"/>
    <p:sldId id="484" r:id="rId49"/>
    <p:sldId id="485" r:id="rId50"/>
    <p:sldId id="486" r:id="rId51"/>
    <p:sldId id="487" r:id="rId52"/>
    <p:sldId id="488" r:id="rId53"/>
    <p:sldId id="489" r:id="rId54"/>
    <p:sldId id="490" r:id="rId55"/>
    <p:sldId id="491" r:id="rId56"/>
    <p:sldId id="492" r:id="rId57"/>
    <p:sldId id="466" r:id="rId58"/>
    <p:sldId id="475" r:id="rId59"/>
    <p:sldId id="494" r:id="rId60"/>
    <p:sldId id="467" r:id="rId61"/>
    <p:sldId id="469" r:id="rId62"/>
    <p:sldId id="470" r:id="rId63"/>
    <p:sldId id="471" r:id="rId64"/>
    <p:sldId id="472" r:id="rId65"/>
    <p:sldId id="473" r:id="rId66"/>
    <p:sldId id="474" r:id="rId67"/>
    <p:sldId id="468" r:id="rId68"/>
    <p:sldId id="495" r:id="rId69"/>
    <p:sldId id="465" r:id="rId7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B0C45B-CF79-4C4A-BBBD-9C1D8B13A13A}" type="datetimeFigureOut">
              <a:rPr lang="ar-EG" smtClean="0"/>
              <a:pPr/>
              <a:t>25/01/1433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C0B2F55-0366-4BF6-8842-540725971CDC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9DB9B-E8F9-4E38-A7DC-944D098BAF23}" type="slidenum">
              <a:rPr lang="en-US"/>
              <a:pPr/>
              <a:t>50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9138" y="457200"/>
            <a:ext cx="5419725" cy="4064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endParaRPr lang="ar-EG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ar-EG"/>
          </a:p>
        </p:txBody>
      </p:sp>
      <p:sp>
        <p:nvSpPr>
          <p:cNvPr id="9219" name="Text Box 2"/>
          <p:cNvSpPr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Cumulative incidence of MACE in patients with 3-vessel CAD based on SYNTAX score at 3-year follow-up in the SYNTAX trial treated with either CABG or PCI. CABG indicates coronary artery bypass graft; CAD, coronary artery disease; MACE, major adverse cardiovascular event; PCI,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percutaneous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 coronary intervention; and SYNTAX, Synergy between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Percutaneous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 Coronary Intervention with TAXUS and Cardiac Surgery. Adapted with permission from Kappetein.46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983">
              <a:defRPr/>
            </a:pPr>
            <a:fld id="{BB22D75C-18A4-4687-8FE4-FE3273486BFB}" type="slidenum">
              <a:rPr lang="en-US" smtClean="0"/>
              <a:pPr defTabSz="912983">
                <a:defRPr/>
              </a:pPr>
              <a:t>69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4A81-D68B-42A7-8BA9-07275168BA71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0433-D64D-4699-9A3B-1BC934B0BB71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A9C6-D24D-4D03-B9DB-478EBE137709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B5A733-F2FB-403F-8954-8146C571E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026-3C74-4C6D-A72F-F8365BEC39DF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E690-3D03-44A9-9691-9D4F88F0EB10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8861-FE78-4AA9-8AD6-7AE2595AEA47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8416-9DCB-4262-A7EA-E5049F487B76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F660-FDC6-4356-9BA9-68C7D7F1ED52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D04-0FBE-4A8E-88AE-77EBCF026450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DDDC-1A15-4296-96AE-E7E0A1792795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3E67-2FFA-4D90-A9D5-91138C8DF55C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BA780A-92B6-41FE-8722-16C84B3A0108}" type="datetime8">
              <a:rPr lang="ar-EG" smtClean="0"/>
              <a:pPr/>
              <a:t>20 كانون الأول، 11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ICC Imaging Center Alexandria, Egypt.</a:t>
            </a:r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6C65ED-98B7-45ED-9CA2-A2FC47FEDEB1}" type="slidenum">
              <a:rPr lang="ar-EG" smtClean="0"/>
              <a:pPr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r.yasser\Desktop\icc%20club%20nov%202011%20case\1.av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r.yasser\Desktop\icc%20club%20nov%202011%20case\2.av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r.yasser\Desktop\icc%20club%20nov%202011%20case\3.av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r.yasser\Desktop\icc%20club%20nov%202011%20case\4.av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r.yasser\Desktop\icc%20club%20nov%202011%20case\4.av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r.yasser\Desktop\icc%20club%20nov%202011%20case\6.avi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r.yasser\Desktop\icc%20club%20nov%202011%20case\7.avi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r.yasser\Desktop\icc%20club%20nov%202011%20case\8.avi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r.yasser\Desktop\icc%20club%20nov%202011%20case\9.avi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r.yasser\Desktop\icc%20club%20nov%202011%20case\10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r.yasser\Desktop\icc%20club%20nov%202011%20case\27.avi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9206"/>
            <a:ext cx="8229600" cy="1143000"/>
          </a:xfrm>
        </p:spPr>
        <p:txBody>
          <a:bodyPr>
            <a:normAutofit/>
          </a:bodyPr>
          <a:lstStyle/>
          <a:p>
            <a:r>
              <a:rPr lang="ar-EG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EG" sz="2400" dirty="0" smtClean="0"/>
              <a:t> 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10978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56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Coronary  Atherosclerosis is a progressive disease</a:t>
            </a:r>
            <a:endParaRPr lang="ar-EG" sz="56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70" y="428604"/>
            <a:ext cx="8229600" cy="1143000"/>
          </a:xfrm>
        </p:spPr>
        <p:txBody>
          <a:bodyPr/>
          <a:lstStyle/>
          <a:p>
            <a:r>
              <a:rPr lang="en-US" dirty="0" smtClean="0"/>
              <a:t>Jan-1990</a:t>
            </a:r>
            <a:r>
              <a:rPr lang="ar-EG" dirty="0" smtClean="0"/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56" y="1571612"/>
            <a:ext cx="8229600" cy="438912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000" dirty="0" smtClean="0"/>
              <a:t>Asymptomatic for 6 years</a:t>
            </a:r>
          </a:p>
          <a:p>
            <a:pPr algn="l" rtl="0"/>
            <a:r>
              <a:rPr lang="en-US" sz="3000" dirty="0" smtClean="0"/>
              <a:t>Recurrent chest pain</a:t>
            </a:r>
          </a:p>
          <a:p>
            <a:pPr algn="l" rtl="0"/>
            <a:r>
              <a:rPr lang="en-US" sz="3000" dirty="0" smtClean="0"/>
              <a:t>Coronary angiography  (2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) was done revealed:</a:t>
            </a:r>
          </a:p>
          <a:p>
            <a:pPr lvl="1" algn="l" rtl="0"/>
            <a:r>
              <a:rPr lang="en-US" sz="2800" dirty="0" smtClean="0"/>
              <a:t>Patent grafts with mild disease.</a:t>
            </a:r>
          </a:p>
          <a:p>
            <a:pPr lvl="1" algn="l" rtl="0"/>
            <a:r>
              <a:rPr lang="en-US" sz="2800" dirty="0" smtClean="0"/>
              <a:t>Some progression of disease in diagonal branch </a:t>
            </a:r>
          </a:p>
          <a:p>
            <a:pPr lvl="1" algn="l" rtl="0"/>
            <a:r>
              <a:rPr lang="en-US" sz="2800" dirty="0" smtClean="0"/>
              <a:t>Good LV function.</a:t>
            </a:r>
          </a:p>
          <a:p>
            <a:pPr algn="l" rtl="0"/>
            <a:r>
              <a:rPr lang="en-US" sz="3000" dirty="0" smtClean="0"/>
              <a:t>Responded to medical treatment </a:t>
            </a:r>
          </a:p>
          <a:p>
            <a:pPr algn="l" rtl="0"/>
            <a:r>
              <a:rPr lang="en-US" sz="3000" dirty="0" smtClean="0"/>
              <a:t>Angina free 4 years.</a:t>
            </a:r>
          </a:p>
          <a:p>
            <a:pPr algn="l" rtl="0"/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April-1994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Recurrent chest pain</a:t>
            </a:r>
          </a:p>
          <a:p>
            <a:pPr algn="l" rtl="0"/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Coronary angiography was done showed:</a:t>
            </a:r>
          </a:p>
          <a:p>
            <a:pPr lvl="1" algn="l" rtl="0"/>
            <a:r>
              <a:rPr lang="en-US" sz="3000" dirty="0" smtClean="0"/>
              <a:t>Patent LIMA – LAD.</a:t>
            </a:r>
          </a:p>
          <a:p>
            <a:pPr lvl="1" algn="l" rtl="0"/>
            <a:r>
              <a:rPr lang="en-US" sz="3000" dirty="0" smtClean="0"/>
              <a:t>Occluded grafts to OM1, OM2.</a:t>
            </a:r>
          </a:p>
          <a:p>
            <a:pPr algn="l" rtl="0"/>
            <a:r>
              <a:rPr lang="en-US" sz="3200" dirty="0" smtClean="0"/>
              <a:t>Redo CABG venous grafts to OM and Diagonal vessels. </a:t>
            </a:r>
          </a:p>
          <a:p>
            <a:pPr algn="l" rtl="0"/>
            <a:r>
              <a:rPr lang="en-US" sz="3200" dirty="0" smtClean="0"/>
              <a:t>8 years angina free. </a:t>
            </a:r>
            <a:endParaRPr lang="ar-EG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2002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038" y="1785926"/>
            <a:ext cx="6772300" cy="4429156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tx1"/>
                </a:solidFill>
              </a:rPr>
              <a:t>Age: 75 </a:t>
            </a:r>
            <a:r>
              <a:rPr lang="en-US" sz="3200" dirty="0" err="1" smtClean="0">
                <a:solidFill>
                  <a:schemeClr val="tx1"/>
                </a:solidFill>
              </a:rPr>
              <a:t>ys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algn="l" rtl="0"/>
            <a:r>
              <a:rPr lang="en-US" sz="3200" dirty="0" smtClean="0">
                <a:solidFill>
                  <a:schemeClr val="tx1"/>
                </a:solidFill>
              </a:rPr>
              <a:t>Recurrent chest pain</a:t>
            </a:r>
          </a:p>
          <a:p>
            <a:pPr algn="l" rtl="0"/>
            <a:r>
              <a:rPr lang="en-US" sz="3200" dirty="0" smtClean="0">
                <a:solidFill>
                  <a:schemeClr val="tx1"/>
                </a:solidFill>
              </a:rPr>
              <a:t>4</a:t>
            </a:r>
            <a:r>
              <a:rPr lang="en-US" sz="3200" baseline="30000" dirty="0" smtClean="0">
                <a:solidFill>
                  <a:schemeClr val="tx1"/>
                </a:solidFill>
              </a:rPr>
              <a:t>th</a:t>
            </a:r>
            <a:r>
              <a:rPr lang="en-US" sz="3200" dirty="0" smtClean="0">
                <a:solidFill>
                  <a:schemeClr val="tx1"/>
                </a:solidFill>
              </a:rPr>
              <a:t>  Coronary angiography </a:t>
            </a:r>
          </a:p>
          <a:p>
            <a:pPr algn="l" rtl="0"/>
            <a:r>
              <a:rPr lang="en-US" sz="3200" dirty="0" smtClean="0">
                <a:solidFill>
                  <a:schemeClr val="tx1"/>
                </a:solidFill>
              </a:rPr>
              <a:t>	Occluded OM grafts</a:t>
            </a:r>
          </a:p>
          <a:p>
            <a:pPr algn="l" rtl="0"/>
            <a:r>
              <a:rPr lang="en-US" sz="3200" dirty="0" smtClean="0">
                <a:solidFill>
                  <a:schemeClr val="tx1"/>
                </a:solidFill>
              </a:rPr>
              <a:t>PCI OM 	two BMS stents</a:t>
            </a:r>
          </a:p>
          <a:p>
            <a:pPr algn="l" rtl="0"/>
            <a:r>
              <a:rPr lang="en-US" sz="3200" dirty="0" smtClean="0"/>
              <a:t>6 years angina free.</a:t>
            </a:r>
            <a:endParaRPr lang="ar-EG" sz="32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94" y="571480"/>
            <a:ext cx="8229600" cy="1143000"/>
          </a:xfrm>
        </p:spPr>
        <p:txBody>
          <a:bodyPr/>
          <a:lstStyle/>
          <a:p>
            <a:r>
              <a:rPr lang="en-US" dirty="0" smtClean="0"/>
              <a:t>2008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928670"/>
            <a:ext cx="8501122" cy="5500726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sz="3200" dirty="0" smtClean="0"/>
              <a:t>Age 82 </a:t>
            </a:r>
            <a:r>
              <a:rPr lang="en-US" sz="3200" dirty="0" err="1" smtClean="0"/>
              <a:t>ys</a:t>
            </a:r>
            <a:endParaRPr lang="en-US" sz="3200" dirty="0" smtClean="0"/>
          </a:p>
          <a:p>
            <a:pPr algn="l" rtl="0"/>
            <a:r>
              <a:rPr lang="en-US" sz="3200" dirty="0" smtClean="0"/>
              <a:t>Recurrent chest pain</a:t>
            </a:r>
          </a:p>
          <a:p>
            <a:pPr algn="l" rtl="0"/>
            <a:r>
              <a:rPr lang="en-US" sz="3200" dirty="0" smtClean="0"/>
              <a:t>CTA  MDCT 64 study revealed: </a:t>
            </a:r>
          </a:p>
          <a:p>
            <a:pPr lvl="1" algn="l" rtl="0">
              <a:buFontTx/>
              <a:buChar char="-"/>
            </a:pPr>
            <a:r>
              <a:rPr lang="en-US" sz="3200" dirty="0" smtClean="0"/>
              <a:t>LAD: Subtotal occlusion </a:t>
            </a:r>
          </a:p>
          <a:p>
            <a:pPr lvl="1" algn="l" rtl="0">
              <a:buFontTx/>
              <a:buChar char="-"/>
            </a:pPr>
            <a:r>
              <a:rPr lang="en-US" sz="3200" dirty="0" smtClean="0"/>
              <a:t>LCX: Patent stent. </a:t>
            </a:r>
          </a:p>
          <a:p>
            <a:pPr lvl="1" algn="l" rtl="0">
              <a:buFontTx/>
              <a:buChar char="-"/>
            </a:pPr>
            <a:r>
              <a:rPr lang="en-US" sz="3200" dirty="0" smtClean="0"/>
              <a:t>RCA: Total occlusion. </a:t>
            </a:r>
          </a:p>
          <a:p>
            <a:pPr lvl="1" algn="l" rtl="0">
              <a:buFontTx/>
              <a:buChar char="-"/>
            </a:pPr>
            <a:r>
              <a:rPr lang="en-US" sz="3200" dirty="0" smtClean="0"/>
              <a:t>Grafts: LIMA LAD patent </a:t>
            </a:r>
          </a:p>
          <a:p>
            <a:pPr lvl="1" algn="l" rtl="0">
              <a:buFontTx/>
              <a:buChar char="-"/>
            </a:pPr>
            <a:r>
              <a:rPr lang="en-US" sz="3200" dirty="0" smtClean="0"/>
              <a:t>SVG- PDA: proximal obstructive non calcified lesion </a:t>
            </a:r>
          </a:p>
          <a:p>
            <a:pPr algn="l" rtl="0">
              <a:buFontTx/>
              <a:buChar char="-"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9698" name="Picture 2" descr="F:\1200475847.1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2770" name="Picture 2" descr="F:\1200476616.7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4818" name="Picture 2" descr="F:\1200476869.2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1" cy="62151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62" name="Picture 2" descr="F:\1200477487.4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1" cy="628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8914" name="Picture 2" descr="F:\1200477470.5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215370" cy="628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3010" name="Picture 2" descr="F:\1200478381.0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3200" dirty="0" smtClean="0"/>
              <a:t>Atherosclerosis is a disease of large and medium sized muscular arteries is characterized by the following:</a:t>
            </a:r>
          </a:p>
          <a:p>
            <a:pPr algn="l" rtl="0">
              <a:buNone/>
            </a:pPr>
            <a:endParaRPr lang="en-US" sz="3200" dirty="0" smtClean="0"/>
          </a:p>
          <a:p>
            <a:pPr algn="l" rtl="0">
              <a:buNone/>
            </a:pPr>
            <a:r>
              <a:rPr lang="en-US" sz="3200" dirty="0" smtClean="0"/>
              <a:t>. Endothelial dysfunction.</a:t>
            </a:r>
          </a:p>
          <a:p>
            <a:pPr algn="l" rtl="0">
              <a:buNone/>
            </a:pPr>
            <a:r>
              <a:rPr lang="en-US" sz="3200" dirty="0" smtClean="0"/>
              <a:t>. Vascular inflammation.</a:t>
            </a:r>
          </a:p>
          <a:p>
            <a:pPr algn="l" rtl="0">
              <a:buNone/>
            </a:pPr>
            <a:r>
              <a:rPr lang="en-US" sz="3200" dirty="0" smtClean="0"/>
              <a:t>. Build up of lipids, cholesterol, calcium,  and cellular debris within the intima of the vessel wall.</a:t>
            </a:r>
            <a:endParaRPr lang="ar-EG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" y="357166"/>
            <a:ext cx="9644130" cy="1643073"/>
          </a:xfrm>
        </p:spPr>
        <p:txBody>
          <a:bodyPr>
            <a:normAutofit/>
          </a:bodyPr>
          <a:lstStyle/>
          <a:p>
            <a:pPr algn="l" rtl="0"/>
            <a:r>
              <a:rPr lang="ar-EG" dirty="0" smtClean="0"/>
              <a:t> </a:t>
            </a:r>
            <a:r>
              <a:rPr lang="en-US" sz="4900" dirty="0" smtClean="0">
                <a:solidFill>
                  <a:schemeClr val="tx1"/>
                </a:solidFill>
              </a:rPr>
              <a:t>Post CTA coronary angiogram (5</a:t>
            </a:r>
            <a:r>
              <a:rPr lang="en-US" sz="4900" baseline="30000" dirty="0" smtClean="0">
                <a:solidFill>
                  <a:schemeClr val="tx1"/>
                </a:solidFill>
              </a:rPr>
              <a:t>th</a:t>
            </a:r>
            <a:r>
              <a:rPr lang="en-US" sz="4900" dirty="0" smtClean="0">
                <a:solidFill>
                  <a:schemeClr val="tx1"/>
                </a:solidFill>
              </a:rPr>
              <a:t> )</a:t>
            </a:r>
            <a:endParaRPr lang="ar-EG" sz="49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2428868"/>
            <a:ext cx="7572428" cy="3209932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>
                <a:solidFill>
                  <a:schemeClr val="tx1"/>
                </a:solidFill>
              </a:rPr>
              <a:t>PCI proximal RCA graft lesion  </a:t>
            </a:r>
          </a:p>
          <a:p>
            <a:pPr algn="l" rtl="0"/>
            <a:r>
              <a:rPr lang="en-US" sz="3600" dirty="0" smtClean="0">
                <a:solidFill>
                  <a:schemeClr val="tx1"/>
                </a:solidFill>
              </a:rPr>
              <a:t>BM stent</a:t>
            </a:r>
          </a:p>
          <a:p>
            <a:pPr algn="l" rtl="0"/>
            <a:r>
              <a:rPr lang="en-US" sz="3600" dirty="0" smtClean="0">
                <a:solidFill>
                  <a:schemeClr val="tx1"/>
                </a:solidFill>
              </a:rPr>
              <a:t>LIMA angiogram (patent LIMA)</a:t>
            </a:r>
          </a:p>
          <a:p>
            <a:pPr algn="l" rtl="0"/>
            <a:r>
              <a:rPr lang="en-US" sz="3600" dirty="0" smtClean="0"/>
              <a:t>3 years angina free</a:t>
            </a:r>
            <a:endParaRPr lang="ar-EG" sz="3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Nov. 2011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92909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tx1"/>
                </a:solidFill>
              </a:rPr>
              <a:t>Age: 85 </a:t>
            </a:r>
            <a:r>
              <a:rPr lang="en-US" sz="3200" dirty="0" err="1" smtClean="0">
                <a:solidFill>
                  <a:schemeClr val="tx1"/>
                </a:solidFill>
              </a:rPr>
              <a:t>ys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3200" dirty="0" smtClean="0">
                <a:solidFill>
                  <a:schemeClr val="tx1"/>
                </a:solidFill>
              </a:rPr>
              <a:t>Good general condition</a:t>
            </a:r>
          </a:p>
          <a:p>
            <a:pPr algn="l" rtl="0"/>
            <a:r>
              <a:rPr lang="en-US" sz="3200" dirty="0" smtClean="0">
                <a:solidFill>
                  <a:schemeClr val="tx1"/>
                </a:solidFill>
              </a:rPr>
              <a:t>No   Co morbid complications </a:t>
            </a:r>
          </a:p>
          <a:p>
            <a:pPr algn="l" rtl="0"/>
            <a:endParaRPr lang="en-US" sz="32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3200" dirty="0" smtClean="0"/>
              <a:t>2 weeks ago</a:t>
            </a:r>
          </a:p>
          <a:p>
            <a:pPr algn="l" rtl="0"/>
            <a:r>
              <a:rPr lang="en-US" sz="3200" dirty="0" smtClean="0">
                <a:solidFill>
                  <a:schemeClr val="tx1"/>
                </a:solidFill>
              </a:rPr>
              <a:t>acute coronary syndrome (NSTEMI)</a:t>
            </a:r>
            <a:endParaRPr lang="ar-EG" sz="32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14412" y="500042"/>
            <a:ext cx="7772400" cy="1071569"/>
          </a:xfrm>
        </p:spPr>
        <p:txBody>
          <a:bodyPr/>
          <a:lstStyle/>
          <a:p>
            <a:pPr algn="ctr"/>
            <a:r>
              <a:rPr lang="en-US" dirty="0" smtClean="0"/>
              <a:t>CTA  64 MDCT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60" y="1071546"/>
            <a:ext cx="9144000" cy="4572032"/>
          </a:xfrm>
        </p:spPr>
        <p:txBody>
          <a:bodyPr>
            <a:noAutofit/>
          </a:bodyPr>
          <a:lstStyle/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LAD: occlusive proximal disease.</a:t>
            </a:r>
          </a:p>
          <a:p>
            <a:pPr algn="l" rtl="0"/>
            <a:r>
              <a:rPr lang="en-US" sz="2800" dirty="0" smtClean="0"/>
              <a:t>LCX: patent stents.</a:t>
            </a:r>
          </a:p>
          <a:p>
            <a:pPr algn="l" rtl="0"/>
            <a:r>
              <a:rPr lang="en-US" sz="2800" dirty="0" smtClean="0"/>
              <a:t>Grafts: </a:t>
            </a:r>
          </a:p>
          <a:p>
            <a:pPr algn="l" rtl="0"/>
            <a:r>
              <a:rPr lang="en-US" sz="2800" dirty="0" smtClean="0"/>
              <a:t>	LIMA– LAD patent.</a:t>
            </a:r>
          </a:p>
          <a:p>
            <a:pPr algn="l" rtl="0"/>
            <a:r>
              <a:rPr lang="en-US" sz="2800" dirty="0" smtClean="0"/>
              <a:t>	SVG – RCA: proximal patent stent followed by 			occlusive mid segment lesion.</a:t>
            </a:r>
          </a:p>
          <a:p>
            <a:pPr algn="l" rtl="0"/>
            <a:r>
              <a:rPr lang="en-US" sz="2800" dirty="0" smtClean="0"/>
              <a:t>Associated dissecting left </a:t>
            </a:r>
            <a:r>
              <a:rPr lang="en-US" sz="2800" dirty="0" err="1" smtClean="0"/>
              <a:t>subclavian</a:t>
            </a:r>
            <a:r>
              <a:rPr lang="en-US" sz="2800" dirty="0" smtClean="0"/>
              <a:t> artery flap distal to LIMA origin extending up to left </a:t>
            </a:r>
            <a:r>
              <a:rPr lang="en-US" sz="2800" dirty="0" err="1" smtClean="0"/>
              <a:t>axillary</a:t>
            </a:r>
            <a:r>
              <a:rPr lang="en-US" sz="2800" dirty="0" smtClean="0"/>
              <a:t> artery. </a:t>
            </a:r>
          </a:p>
          <a:p>
            <a:pPr algn="l" rtl="0"/>
            <a:r>
              <a:rPr lang="en-US" sz="2800" dirty="0" smtClean="0"/>
              <a:t>Globally </a:t>
            </a:r>
            <a:r>
              <a:rPr lang="en-US" sz="2800" smtClean="0"/>
              <a:t>preserved LV  </a:t>
            </a:r>
            <a:r>
              <a:rPr lang="en-US" sz="2800" dirty="0" smtClean="0"/>
              <a:t>function (EF 70%)</a:t>
            </a:r>
            <a:endParaRPr lang="ar-EG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170" name="Picture 2" descr="F:\1320962363.1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 descr="F:\1320961584.7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28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42" name="Picture 2" descr="F:\1320962832.6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42852"/>
            <a:ext cx="8929686" cy="6500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9" name="Picture 5" descr="F:\1320961262.9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2290" name="Picture 2" descr="F:\1320964342.9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143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 descr="F:\1320962043.7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8610600" cy="4643470"/>
          </a:xfrm>
        </p:spPr>
        <p:txBody>
          <a:bodyPr>
            <a:normAutofit/>
          </a:bodyPr>
          <a:lstStyle/>
          <a:p>
            <a:pPr algn="l"/>
            <a:r>
              <a:rPr lang="en-US" sz="44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Post CTA coronary angiography (6</a:t>
            </a:r>
            <a:r>
              <a:rPr lang="en-US" sz="4400" b="0" baseline="300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th</a:t>
            </a:r>
            <a:r>
              <a:rPr lang="en-US" sz="44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)</a:t>
            </a:r>
            <a:r>
              <a:rPr lang="en-US" sz="48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/>
            </a:r>
            <a:br>
              <a:rPr lang="en-US" sz="48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en-US" sz="48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/>
            </a:r>
            <a:br>
              <a:rPr lang="en-US" sz="48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en-US" sz="3200" b="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PCI RCA graft with BM stent</a:t>
            </a:r>
            <a:br>
              <a:rPr lang="en-US" sz="3200" b="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</a:br>
            <a:r>
              <a:rPr lang="en-US" sz="3200" b="0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no attempt for LIMA angiogram</a:t>
            </a:r>
            <a:endParaRPr lang="ar-EG" sz="3200" b="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42" y="1428736"/>
            <a:ext cx="8229600" cy="4389120"/>
          </a:xfrm>
        </p:spPr>
        <p:txBody>
          <a:bodyPr/>
          <a:lstStyle/>
          <a:p>
            <a:pPr algn="just" rtl="0"/>
            <a:r>
              <a:rPr lang="en-US" b="1" dirty="0" smtClean="0"/>
              <a:t>Atherosclerotic buildup over years results in the following:</a:t>
            </a:r>
          </a:p>
          <a:p>
            <a:pPr algn="just" rtl="0"/>
            <a:endParaRPr lang="en-US" b="1" dirty="0" smtClean="0"/>
          </a:p>
          <a:p>
            <a:pPr algn="just" rtl="0"/>
            <a:r>
              <a:rPr lang="en-US" dirty="0" smtClean="0"/>
              <a:t>Plaque formation.</a:t>
            </a:r>
          </a:p>
          <a:p>
            <a:pPr algn="just" rtl="0"/>
            <a:r>
              <a:rPr lang="en-US" dirty="0" smtClean="0"/>
              <a:t>Vascular remodeling.</a:t>
            </a:r>
          </a:p>
          <a:p>
            <a:pPr algn="just" rtl="0"/>
            <a:r>
              <a:rPr lang="en-US" dirty="0" smtClean="0"/>
              <a:t>Acute or chronic luminal obstruction.</a:t>
            </a:r>
          </a:p>
          <a:p>
            <a:pPr algn="just" rtl="0"/>
            <a:r>
              <a:rPr lang="en-US" dirty="0" smtClean="0"/>
              <a:t>Abnormalities of blood flow.</a:t>
            </a:r>
          </a:p>
          <a:p>
            <a:pPr algn="just" rtl="0"/>
            <a:r>
              <a:rPr lang="en-US" dirty="0" smtClean="0"/>
              <a:t>Diminished oxygen supply to target organs.</a:t>
            </a: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428604"/>
            <a:ext cx="8143932" cy="6072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3675" y="285750"/>
            <a:ext cx="6215063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5113" y="428647"/>
            <a:ext cx="6215062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3675" y="285750"/>
            <a:ext cx="6215063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88" y="571523"/>
            <a:ext cx="6215062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6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50" y="285750"/>
            <a:ext cx="628650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50" y="285750"/>
            <a:ext cx="6215063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8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3675" y="285750"/>
            <a:ext cx="6215063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9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50" y="285750"/>
            <a:ext cx="6215063" cy="6215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1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2238" y="285750"/>
            <a:ext cx="628650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http://upload.wikimedia.org/wikipedia/commons/9/9a/Endo_dysfunction_Athero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2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50" y="214313"/>
            <a:ext cx="628650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1603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Take home messages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8001056" cy="4643470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/>
              <a:t>1. Proper  assessment of patient with multiple risk factor(stress test – Ca. score – perfusion </a:t>
            </a:r>
            <a:r>
              <a:rPr lang="en-US" sz="4000" dirty="0" smtClean="0"/>
              <a:t>study )</a:t>
            </a:r>
            <a:endParaRPr lang="ar-EG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1982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389120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She had discovered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congenital absence of the left kidney.</a:t>
            </a:r>
          </a:p>
          <a:p>
            <a:pPr algn="l" rtl="0"/>
            <a:r>
              <a:rPr lang="en-US" dirty="0" smtClean="0"/>
              <a:t>Hypertension.</a:t>
            </a:r>
          </a:p>
          <a:p>
            <a:pPr algn="l" rtl="0"/>
            <a:r>
              <a:rPr lang="en-US" dirty="0" err="1" smtClean="0"/>
              <a:t>Dyslipidemia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No chest pain on medical treatment</a:t>
            </a:r>
          </a:p>
          <a:p>
            <a:pPr algn="l" rtl="0"/>
            <a:r>
              <a:rPr lang="en-US" dirty="0" smtClean="0"/>
              <a:t>No further study</a:t>
            </a: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129" name="Group 305"/>
          <p:cNvGraphicFramePr>
            <a:graphicFrameLocks noGrp="1"/>
          </p:cNvGraphicFramePr>
          <p:nvPr>
            <p:ph/>
          </p:nvPr>
        </p:nvGraphicFramePr>
        <p:xfrm>
          <a:off x="457200" y="1884701"/>
          <a:ext cx="8229600" cy="4687571"/>
        </p:xfrm>
        <a:graphic>
          <a:graphicData uri="http://schemas.openxmlformats.org/drawingml/2006/table">
            <a:tbl>
              <a:tblPr/>
              <a:tblGrid>
                <a:gridCol w="1371600"/>
                <a:gridCol w="1277938"/>
                <a:gridCol w="1281112"/>
                <a:gridCol w="1250950"/>
                <a:gridCol w="1524000"/>
                <a:gridCol w="1524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Framingham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SCORE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PROCAM (Men)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Reynolds (Women)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Reynolds (Men)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size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205,178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24,558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10,724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Age, range (y)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to 74; M:49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to 80; M:46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to 65; M:47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&gt;45; M:52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&gt;50; M:63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follow-up (y)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Risk factors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considered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Age, sex, total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cholesterol, HDL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cholesterol,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smoking, systolic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pressure,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antihypertensive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Age, sex, total-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HDL cholesterol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ratio, smoking,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systolic blood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pressure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Age, LDL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cholesterol, HDL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cholesterol,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smoking, systolic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pressure,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family history,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diabetes,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triglycerides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Age, HbA1C (with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diabetes), smoking,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systolic blood pressure,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cholesterol, HDL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cholesterol, hsCRP,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parental history of MI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&lt;60 y of age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Age, systolic blood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pressure, total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cholesterol, HDL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cholesterol, smoking,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hsCRP, parental history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MI at &lt;60 y of 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Endpoints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CHD (MI and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CHD death)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Fatal CHD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Fatal/nonfatal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 or sudden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 death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(CHD and CVD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combined)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MI, ischemic stroke,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coronary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revascularization,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death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(CHD and CVD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combined)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MI, stroke, coronary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revascularization,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cardiovascular death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(CHD and CVD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combined)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URLs for risk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calculators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http://hp2010.nhlbi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hin.net/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atpiii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calcul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hlinkClick r:id="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ator.asp?usertype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=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prof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http://www.heartsc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ore.org/pages/welc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ome.aspx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http://www.chd-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taskforce.com/co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ronary_risk_asse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ssment.html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http://www.reynoldsris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kscore.org/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http://www.reynoldsris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kscore.org/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133" name="Rectangle 309"/>
          <p:cNvSpPr>
            <a:spLocks noChangeArrowheads="1"/>
          </p:cNvSpPr>
          <p:nvPr/>
        </p:nvSpPr>
        <p:spPr bwMode="auto">
          <a:xfrm>
            <a:off x="76200" y="642926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Garamond" pitchFamily="18" charset="0"/>
              </a:rPr>
              <a:t>Comparison of a Sample of Global Coronary and Cardiovascular Risk Scores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990600" y="2498725"/>
            <a:ext cx="723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Cardiac and Vascular Tests for Risk Assessment 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515608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3800" b="1" dirty="0">
                <a:solidFill>
                  <a:schemeClr val="bg1"/>
                </a:solidFill>
                <a:latin typeface="Garamond" pitchFamily="18" charset="0"/>
              </a:rPr>
              <a:t>Recommended Approaches </a:t>
            </a:r>
            <a:r>
              <a:rPr lang="en-US" sz="3800" b="1" dirty="0" smtClean="0">
                <a:solidFill>
                  <a:schemeClr val="bg1"/>
                </a:solidFill>
                <a:latin typeface="Garamond" pitchFamily="18" charset="0"/>
              </a:rPr>
              <a:t>to Risk Stratification</a:t>
            </a:r>
          </a:p>
          <a:p>
            <a:pPr algn="ctr" rtl="0">
              <a:lnSpc>
                <a:spcPct val="80000"/>
              </a:lnSpc>
            </a:pPr>
            <a:r>
              <a:rPr lang="en-US" sz="3800" b="1" dirty="0" smtClean="0">
                <a:solidFill>
                  <a:schemeClr val="bg1"/>
                </a:solidFill>
                <a:latin typeface="Garamond" pitchFamily="18" charset="0"/>
              </a:rPr>
              <a:t>ACC 2010</a:t>
            </a:r>
            <a:endParaRPr lang="en-US" sz="38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9544" y="2143116"/>
            <a:ext cx="6694488" cy="3300422"/>
          </a:xfrm>
        </p:spPr>
        <p:txBody>
          <a:bodyPr>
            <a:normAutofit fontScale="70000" lnSpcReduction="20000"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3600" dirty="0"/>
              <a:t>A resting electrocardiogram (ECG) is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sz="3600" dirty="0"/>
              <a:t>reasonable for cardiovascular risk assessment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sz="3600" dirty="0"/>
              <a:t>in </a:t>
            </a:r>
            <a:r>
              <a:rPr lang="en-US" sz="3600" dirty="0" smtClean="0"/>
              <a:t> adults </a:t>
            </a:r>
            <a:r>
              <a:rPr lang="en-US" sz="3600" dirty="0"/>
              <a:t>with hypertension </a:t>
            </a:r>
            <a:r>
              <a:rPr lang="en-US" sz="3600" dirty="0" smtClean="0"/>
              <a:t>or diabetes</a:t>
            </a:r>
            <a:r>
              <a:rPr lang="en-US" sz="3600" dirty="0"/>
              <a:t>. 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sz="3600" dirty="0"/>
          </a:p>
          <a:p>
            <a:pPr algn="l">
              <a:spcBef>
                <a:spcPct val="0"/>
              </a:spcBef>
              <a:buFontTx/>
              <a:buNone/>
            </a:pPr>
            <a:endParaRPr lang="en-US" sz="3600" dirty="0" smtClean="0"/>
          </a:p>
          <a:p>
            <a:pPr algn="l">
              <a:spcBef>
                <a:spcPct val="0"/>
              </a:spcBef>
              <a:buFontTx/>
              <a:buNone/>
            </a:pPr>
            <a:endParaRPr lang="en-US" sz="3600" dirty="0" smtClean="0"/>
          </a:p>
          <a:p>
            <a:pPr algn="l">
              <a:spcBef>
                <a:spcPct val="0"/>
              </a:spcBef>
              <a:buFontTx/>
              <a:buNone/>
            </a:pPr>
            <a:r>
              <a:rPr lang="en-US" sz="3600" dirty="0" smtClean="0"/>
              <a:t>A </a:t>
            </a:r>
            <a:r>
              <a:rPr lang="en-US" sz="3600" dirty="0"/>
              <a:t>resting ECG may be considered for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sz="3600" dirty="0"/>
              <a:t>cardiovascular risk assessment in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sz="3600" dirty="0" smtClean="0"/>
              <a:t> adults </a:t>
            </a:r>
            <a:r>
              <a:rPr lang="en-US" sz="3600" dirty="0"/>
              <a:t>without hypertension </a:t>
            </a:r>
            <a:r>
              <a:rPr lang="en-US" sz="3600" dirty="0" smtClean="0"/>
              <a:t>or diabetes</a:t>
            </a:r>
            <a:r>
              <a:rPr lang="en-US" sz="2400" dirty="0"/>
              <a:t>.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7975" y="2057400"/>
            <a:ext cx="1216025" cy="942975"/>
            <a:chOff x="3984" y="1680"/>
            <a:chExt cx="766" cy="594"/>
          </a:xfrm>
        </p:grpSpPr>
        <p:sp>
          <p:nvSpPr>
            <p:cNvPr id="26641" name="Rectangle 278"/>
            <p:cNvSpPr>
              <a:spLocks noChangeArrowheads="1"/>
            </p:cNvSpPr>
            <p:nvPr/>
          </p:nvSpPr>
          <p:spPr bwMode="auto">
            <a:xfrm>
              <a:off x="4176" y="1854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6642" name="Rectangle 278"/>
            <p:cNvSpPr>
              <a:spLocks noChangeArrowheads="1"/>
            </p:cNvSpPr>
            <p:nvPr/>
          </p:nvSpPr>
          <p:spPr bwMode="auto">
            <a:xfrm>
              <a:off x="4368" y="1854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grpSp>
          <p:nvGrpSpPr>
            <p:cNvPr id="3" name="Group 288"/>
            <p:cNvGrpSpPr>
              <a:grpSpLocks/>
            </p:cNvGrpSpPr>
            <p:nvPr/>
          </p:nvGrpSpPr>
          <p:grpSpPr bwMode="auto">
            <a:xfrm>
              <a:off x="4209" y="1950"/>
              <a:ext cx="111" cy="246"/>
              <a:chOff x="576" y="1824"/>
              <a:chExt cx="136" cy="270"/>
            </a:xfrm>
          </p:grpSpPr>
          <p:sp>
            <p:nvSpPr>
              <p:cNvPr id="26644" name="Freeform 289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26645" name="Freeform 290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26646" name="Rectangle 278"/>
            <p:cNvSpPr>
              <a:spLocks noChangeArrowheads="1"/>
            </p:cNvSpPr>
            <p:nvPr/>
          </p:nvSpPr>
          <p:spPr bwMode="auto">
            <a:xfrm>
              <a:off x="3984" y="1854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6647" name="Rectangle 278"/>
            <p:cNvSpPr>
              <a:spLocks noChangeArrowheads="1"/>
            </p:cNvSpPr>
            <p:nvPr/>
          </p:nvSpPr>
          <p:spPr bwMode="auto">
            <a:xfrm>
              <a:off x="4560" y="1854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6648" name="Rectangle 291"/>
            <p:cNvSpPr>
              <a:spLocks noChangeArrowheads="1"/>
            </p:cNvSpPr>
            <p:nvPr/>
          </p:nvSpPr>
          <p:spPr bwMode="auto">
            <a:xfrm>
              <a:off x="4064" y="168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6649" name="Rectangle 292"/>
            <p:cNvSpPr>
              <a:spLocks noChangeArrowheads="1"/>
            </p:cNvSpPr>
            <p:nvPr/>
          </p:nvSpPr>
          <p:spPr bwMode="auto">
            <a:xfrm>
              <a:off x="4176" y="168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6650" name="Rectangle 293"/>
            <p:cNvSpPr>
              <a:spLocks noChangeArrowheads="1"/>
            </p:cNvSpPr>
            <p:nvPr/>
          </p:nvSpPr>
          <p:spPr bwMode="auto">
            <a:xfrm>
              <a:off x="4368" y="1681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6651" name="Rectangle 294"/>
            <p:cNvSpPr>
              <a:spLocks noChangeArrowheads="1"/>
            </p:cNvSpPr>
            <p:nvPr/>
          </p:nvSpPr>
          <p:spPr bwMode="auto">
            <a:xfrm>
              <a:off x="4584" y="1681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07975" y="4010025"/>
            <a:ext cx="1216025" cy="942975"/>
            <a:chOff x="3986" y="2418"/>
            <a:chExt cx="766" cy="594"/>
          </a:xfrm>
        </p:grpSpPr>
        <p:sp>
          <p:nvSpPr>
            <p:cNvPr id="26653" name="Rectangle 278"/>
            <p:cNvSpPr>
              <a:spLocks noChangeArrowheads="1"/>
            </p:cNvSpPr>
            <p:nvPr/>
          </p:nvSpPr>
          <p:spPr bwMode="auto">
            <a:xfrm>
              <a:off x="4370" y="2592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grpSp>
          <p:nvGrpSpPr>
            <p:cNvPr id="5" name="Group 288"/>
            <p:cNvGrpSpPr>
              <a:grpSpLocks/>
            </p:cNvGrpSpPr>
            <p:nvPr/>
          </p:nvGrpSpPr>
          <p:grpSpPr bwMode="auto">
            <a:xfrm>
              <a:off x="4418" y="2688"/>
              <a:ext cx="111" cy="246"/>
              <a:chOff x="576" y="1824"/>
              <a:chExt cx="136" cy="270"/>
            </a:xfrm>
          </p:grpSpPr>
          <p:sp>
            <p:nvSpPr>
              <p:cNvPr id="26655" name="Freeform 289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26656" name="Freeform 290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26657" name="Rectangle 278"/>
            <p:cNvSpPr>
              <a:spLocks noChangeArrowheads="1"/>
            </p:cNvSpPr>
            <p:nvPr/>
          </p:nvSpPr>
          <p:spPr bwMode="auto">
            <a:xfrm>
              <a:off x="3986" y="2592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6658" name="Rectangle 278"/>
            <p:cNvSpPr>
              <a:spLocks noChangeArrowheads="1"/>
            </p:cNvSpPr>
            <p:nvPr/>
          </p:nvSpPr>
          <p:spPr bwMode="auto">
            <a:xfrm>
              <a:off x="4178" y="2592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6659" name="Rectangle 278"/>
            <p:cNvSpPr>
              <a:spLocks noChangeArrowheads="1"/>
            </p:cNvSpPr>
            <p:nvPr/>
          </p:nvSpPr>
          <p:spPr bwMode="auto">
            <a:xfrm>
              <a:off x="4562" y="2592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6660" name="Rectangle 291"/>
            <p:cNvSpPr>
              <a:spLocks noChangeArrowheads="1"/>
            </p:cNvSpPr>
            <p:nvPr/>
          </p:nvSpPr>
          <p:spPr bwMode="auto">
            <a:xfrm>
              <a:off x="4066" y="241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6661" name="Rectangle 292"/>
            <p:cNvSpPr>
              <a:spLocks noChangeArrowheads="1"/>
            </p:cNvSpPr>
            <p:nvPr/>
          </p:nvSpPr>
          <p:spPr bwMode="auto">
            <a:xfrm>
              <a:off x="4178" y="241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6662" name="Rectangle 293"/>
            <p:cNvSpPr>
              <a:spLocks noChangeArrowheads="1"/>
            </p:cNvSpPr>
            <p:nvPr/>
          </p:nvSpPr>
          <p:spPr bwMode="auto">
            <a:xfrm>
              <a:off x="4370" y="2419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6663" name="Rectangle 294"/>
            <p:cNvSpPr>
              <a:spLocks noChangeArrowheads="1"/>
            </p:cNvSpPr>
            <p:nvPr/>
          </p:nvSpPr>
          <p:spPr bwMode="auto">
            <a:xfrm>
              <a:off x="4586" y="2419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46037" rIns="46037" bIns="46037"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chemeClr val="accent2"/>
                </a:solidFill>
                <a:latin typeface="Garamond" pitchFamily="18" charset="0"/>
              </a:rPr>
              <a:t>Recommendations for Resting Electrocardiogram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9483" y="2338390"/>
            <a:ext cx="7265987" cy="3233750"/>
          </a:xfrm>
        </p:spPr>
        <p:txBody>
          <a:bodyPr>
            <a:normAutofit/>
          </a:bodyPr>
          <a:lstStyle/>
          <a:p>
            <a:pPr algn="l">
              <a:buFontTx/>
              <a:buNone/>
            </a:pPr>
            <a:r>
              <a:rPr lang="en-US" sz="2400" dirty="0"/>
              <a:t>	Echocardiography to detect left ventricular hypertrophy may be considered for cardiovascular risk assessment in </a:t>
            </a:r>
            <a:r>
              <a:rPr lang="en-US" sz="2400" dirty="0" smtClean="0"/>
              <a:t>  </a:t>
            </a:r>
            <a:r>
              <a:rPr lang="en-US" sz="2400" dirty="0"/>
              <a:t>adults with hypertension. </a:t>
            </a:r>
          </a:p>
          <a:p>
            <a:pPr algn="l">
              <a:buFontTx/>
              <a:buNone/>
            </a:pPr>
            <a:endParaRPr lang="en-US" sz="2400" dirty="0"/>
          </a:p>
          <a:p>
            <a:pPr algn="l">
              <a:buFontTx/>
              <a:buNone/>
            </a:pPr>
            <a:r>
              <a:rPr lang="en-US" sz="2400" dirty="0"/>
              <a:t>	Echocardiography is </a:t>
            </a:r>
            <a:r>
              <a:rPr lang="en-US" sz="2400" dirty="0">
                <a:solidFill>
                  <a:srgbClr val="D62900"/>
                </a:solidFill>
              </a:rPr>
              <a:t>not recommended</a:t>
            </a:r>
            <a:r>
              <a:rPr lang="en-US" sz="2400" dirty="0"/>
              <a:t> for cardiovascular risk assessment of CHD in </a:t>
            </a:r>
            <a:r>
              <a:rPr lang="en-US" sz="2400" dirty="0" smtClean="0"/>
              <a:t>  </a:t>
            </a:r>
            <a:r>
              <a:rPr lang="en-US" sz="2400" dirty="0"/>
              <a:t>adults without hypertension.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46037" rIns="46037" bIns="46037"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chemeClr val="accent2"/>
                </a:solidFill>
                <a:latin typeface="Garamond" pitchFamily="18" charset="0"/>
              </a:rPr>
              <a:t>Recommendation for Transthoracic Echocardiogram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2057400"/>
            <a:ext cx="1216025" cy="942975"/>
            <a:chOff x="2400" y="2418"/>
            <a:chExt cx="766" cy="594"/>
          </a:xfrm>
        </p:grpSpPr>
        <p:sp>
          <p:nvSpPr>
            <p:cNvPr id="27657" name="Rectangle 278"/>
            <p:cNvSpPr>
              <a:spLocks noChangeArrowheads="1"/>
            </p:cNvSpPr>
            <p:nvPr/>
          </p:nvSpPr>
          <p:spPr bwMode="auto">
            <a:xfrm>
              <a:off x="2784" y="2592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7658" name="Rectangle 278"/>
            <p:cNvSpPr>
              <a:spLocks noChangeArrowheads="1"/>
            </p:cNvSpPr>
            <p:nvPr/>
          </p:nvSpPr>
          <p:spPr bwMode="auto">
            <a:xfrm>
              <a:off x="2400" y="2592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7659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2832" y="2688"/>
              <a:ext cx="101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  <a:endParaRPr lang="ar-E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27660" name="Rectangle 278"/>
            <p:cNvSpPr>
              <a:spLocks noChangeArrowheads="1"/>
            </p:cNvSpPr>
            <p:nvPr/>
          </p:nvSpPr>
          <p:spPr bwMode="auto">
            <a:xfrm>
              <a:off x="2592" y="2592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7661" name="Rectangle 278"/>
            <p:cNvSpPr>
              <a:spLocks noChangeArrowheads="1"/>
            </p:cNvSpPr>
            <p:nvPr/>
          </p:nvSpPr>
          <p:spPr bwMode="auto">
            <a:xfrm>
              <a:off x="2976" y="2592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7662" name="Rectangle 291"/>
            <p:cNvSpPr>
              <a:spLocks noChangeArrowheads="1"/>
            </p:cNvSpPr>
            <p:nvPr/>
          </p:nvSpPr>
          <p:spPr bwMode="auto">
            <a:xfrm>
              <a:off x="2480" y="241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7663" name="Rectangle 292"/>
            <p:cNvSpPr>
              <a:spLocks noChangeArrowheads="1"/>
            </p:cNvSpPr>
            <p:nvPr/>
          </p:nvSpPr>
          <p:spPr bwMode="auto">
            <a:xfrm>
              <a:off x="2592" y="241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7664" name="Rectangle 293"/>
            <p:cNvSpPr>
              <a:spLocks noChangeArrowheads="1"/>
            </p:cNvSpPr>
            <p:nvPr/>
          </p:nvSpPr>
          <p:spPr bwMode="auto">
            <a:xfrm>
              <a:off x="2784" y="2419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7665" name="Rectangle 294"/>
            <p:cNvSpPr>
              <a:spLocks noChangeArrowheads="1"/>
            </p:cNvSpPr>
            <p:nvPr/>
          </p:nvSpPr>
          <p:spPr bwMode="auto">
            <a:xfrm>
              <a:off x="3000" y="2419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4800" y="4038600"/>
            <a:ext cx="1216025" cy="942975"/>
            <a:chOff x="3984" y="3150"/>
            <a:chExt cx="766" cy="594"/>
          </a:xfrm>
        </p:grpSpPr>
        <p:sp>
          <p:nvSpPr>
            <p:cNvPr id="27667" name="Rectangle 278"/>
            <p:cNvSpPr>
              <a:spLocks noChangeArrowheads="1"/>
            </p:cNvSpPr>
            <p:nvPr/>
          </p:nvSpPr>
          <p:spPr bwMode="auto">
            <a:xfrm>
              <a:off x="4560" y="3324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7668" name="Rectangle 278"/>
            <p:cNvSpPr>
              <a:spLocks noChangeArrowheads="1"/>
            </p:cNvSpPr>
            <p:nvPr/>
          </p:nvSpPr>
          <p:spPr bwMode="auto">
            <a:xfrm>
              <a:off x="4368" y="3324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grpSp>
          <p:nvGrpSpPr>
            <p:cNvPr id="4" name="Group 288"/>
            <p:cNvGrpSpPr>
              <a:grpSpLocks/>
            </p:cNvGrpSpPr>
            <p:nvPr/>
          </p:nvGrpSpPr>
          <p:grpSpPr bwMode="auto">
            <a:xfrm>
              <a:off x="4593" y="3420"/>
              <a:ext cx="111" cy="246"/>
              <a:chOff x="576" y="1824"/>
              <a:chExt cx="136" cy="270"/>
            </a:xfrm>
          </p:grpSpPr>
          <p:sp>
            <p:nvSpPr>
              <p:cNvPr id="27670" name="Freeform 289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27671" name="Freeform 290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27672" name="Rectangle 278"/>
            <p:cNvSpPr>
              <a:spLocks noChangeArrowheads="1"/>
            </p:cNvSpPr>
            <p:nvPr/>
          </p:nvSpPr>
          <p:spPr bwMode="auto">
            <a:xfrm>
              <a:off x="3984" y="3324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7673" name="Rectangle 278"/>
            <p:cNvSpPr>
              <a:spLocks noChangeArrowheads="1"/>
            </p:cNvSpPr>
            <p:nvPr/>
          </p:nvSpPr>
          <p:spPr bwMode="auto">
            <a:xfrm>
              <a:off x="4176" y="3324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7674" name="Rectangle 291"/>
            <p:cNvSpPr>
              <a:spLocks noChangeArrowheads="1"/>
            </p:cNvSpPr>
            <p:nvPr/>
          </p:nvSpPr>
          <p:spPr bwMode="auto">
            <a:xfrm>
              <a:off x="4064" y="315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7675" name="Rectangle 292"/>
            <p:cNvSpPr>
              <a:spLocks noChangeArrowheads="1"/>
            </p:cNvSpPr>
            <p:nvPr/>
          </p:nvSpPr>
          <p:spPr bwMode="auto">
            <a:xfrm>
              <a:off x="4176" y="315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7676" name="Rectangle 293"/>
            <p:cNvSpPr>
              <a:spLocks noChangeArrowheads="1"/>
            </p:cNvSpPr>
            <p:nvPr/>
          </p:nvSpPr>
          <p:spPr bwMode="auto">
            <a:xfrm>
              <a:off x="4368" y="3151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7677" name="Rectangle 294"/>
            <p:cNvSpPr>
              <a:spLocks noChangeArrowheads="1"/>
            </p:cNvSpPr>
            <p:nvPr/>
          </p:nvSpPr>
          <p:spPr bwMode="auto">
            <a:xfrm>
              <a:off x="4584" y="3151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1680" y="2125663"/>
            <a:ext cx="7086600" cy="2517783"/>
          </a:xfrm>
        </p:spPr>
        <p:txBody>
          <a:bodyPr>
            <a:normAutofit fontScale="92500"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400" dirty="0"/>
              <a:t>	Measurement of carotid artery </a:t>
            </a:r>
            <a:r>
              <a:rPr lang="en-US" sz="2400" dirty="0" err="1"/>
              <a:t>intima</a:t>
            </a:r>
            <a:r>
              <a:rPr lang="en-US" sz="2400" dirty="0"/>
              <a:t>-media thickness is reasonable for cardiovascular risk assessment </a:t>
            </a:r>
            <a:r>
              <a:rPr lang="en-US" sz="2400" dirty="0" smtClean="0"/>
              <a:t>in </a:t>
            </a:r>
            <a:r>
              <a:rPr lang="ar-EG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adults at intermediate risk. Published recommendations on required equipment, technical approach, and operator training and experience for performance of the test must be carefully followed to achieve high-quality results.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288925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46037" rIns="46037" bIns="46037"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chemeClr val="accent2"/>
                </a:solidFill>
                <a:latin typeface="Garamond" pitchFamily="18" charset="0"/>
              </a:rPr>
              <a:t>Recommendation for Measurement of Carotid Intima-Media Thickness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7975" y="2181225"/>
            <a:ext cx="1216025" cy="942975"/>
            <a:chOff x="2400" y="1698"/>
            <a:chExt cx="766" cy="594"/>
          </a:xfrm>
        </p:grpSpPr>
        <p:sp>
          <p:nvSpPr>
            <p:cNvPr id="28681" name="Rectangle 278"/>
            <p:cNvSpPr>
              <a:spLocks noChangeArrowheads="1"/>
            </p:cNvSpPr>
            <p:nvPr/>
          </p:nvSpPr>
          <p:spPr bwMode="auto">
            <a:xfrm>
              <a:off x="2592" y="1872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8682" name="Rectangle 278"/>
            <p:cNvSpPr>
              <a:spLocks noChangeArrowheads="1"/>
            </p:cNvSpPr>
            <p:nvPr/>
          </p:nvSpPr>
          <p:spPr bwMode="auto">
            <a:xfrm>
              <a:off x="2400" y="1872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8683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2640" y="1968"/>
              <a:ext cx="101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  <a:endParaRPr lang="ar-E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28684" name="Rectangle 278"/>
            <p:cNvSpPr>
              <a:spLocks noChangeArrowheads="1"/>
            </p:cNvSpPr>
            <p:nvPr/>
          </p:nvSpPr>
          <p:spPr bwMode="auto">
            <a:xfrm>
              <a:off x="2784" y="1872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8685" name="Rectangle 278"/>
            <p:cNvSpPr>
              <a:spLocks noChangeArrowheads="1"/>
            </p:cNvSpPr>
            <p:nvPr/>
          </p:nvSpPr>
          <p:spPr bwMode="auto">
            <a:xfrm>
              <a:off x="2976" y="1872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28686" name="Rectangle 291"/>
            <p:cNvSpPr>
              <a:spLocks noChangeArrowheads="1"/>
            </p:cNvSpPr>
            <p:nvPr/>
          </p:nvSpPr>
          <p:spPr bwMode="auto">
            <a:xfrm>
              <a:off x="2480" y="169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8687" name="Rectangle 292"/>
            <p:cNvSpPr>
              <a:spLocks noChangeArrowheads="1"/>
            </p:cNvSpPr>
            <p:nvPr/>
          </p:nvSpPr>
          <p:spPr bwMode="auto">
            <a:xfrm>
              <a:off x="2592" y="169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8688" name="Rectangle 293"/>
            <p:cNvSpPr>
              <a:spLocks noChangeArrowheads="1"/>
            </p:cNvSpPr>
            <p:nvPr/>
          </p:nvSpPr>
          <p:spPr bwMode="auto">
            <a:xfrm>
              <a:off x="2784" y="1699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28689" name="Rectangle 294"/>
            <p:cNvSpPr>
              <a:spLocks noChangeArrowheads="1"/>
            </p:cNvSpPr>
            <p:nvPr/>
          </p:nvSpPr>
          <p:spPr bwMode="auto">
            <a:xfrm>
              <a:off x="3000" y="1699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accent2"/>
                </a:solidFill>
                <a:latin typeface="Garamond" pitchFamily="18" charset="0"/>
              </a:rPr>
              <a:t>Recommendation for Brachial / Peripheral Flow-mediated Dilation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9794" y="2446357"/>
            <a:ext cx="7162800" cy="3840163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400" dirty="0"/>
              <a:t>	Peripheral arterial flow-mediated dilation studies are </a:t>
            </a:r>
            <a:r>
              <a:rPr lang="en-US" sz="2400" dirty="0">
                <a:solidFill>
                  <a:srgbClr val="D62900"/>
                </a:solidFill>
              </a:rPr>
              <a:t>not recommended</a:t>
            </a:r>
            <a:r>
              <a:rPr lang="en-US" sz="2400" dirty="0"/>
              <a:t> for cardiovascular risk assessment in </a:t>
            </a:r>
            <a:r>
              <a:rPr lang="en-US" sz="2400" dirty="0" smtClean="0"/>
              <a:t>  </a:t>
            </a:r>
            <a:r>
              <a:rPr lang="en-US" sz="2400" dirty="0"/>
              <a:t>adults.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362200"/>
            <a:ext cx="1216025" cy="942975"/>
            <a:chOff x="2400" y="3186"/>
            <a:chExt cx="766" cy="594"/>
          </a:xfrm>
        </p:grpSpPr>
        <p:sp>
          <p:nvSpPr>
            <p:cNvPr id="88069" name="Rectangle 278"/>
            <p:cNvSpPr>
              <a:spLocks noChangeArrowheads="1"/>
            </p:cNvSpPr>
            <p:nvPr/>
          </p:nvSpPr>
          <p:spPr bwMode="auto">
            <a:xfrm>
              <a:off x="2976" y="3360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88070" name="Rectangle 278"/>
            <p:cNvSpPr>
              <a:spLocks noChangeArrowheads="1"/>
            </p:cNvSpPr>
            <p:nvPr/>
          </p:nvSpPr>
          <p:spPr bwMode="auto">
            <a:xfrm>
              <a:off x="2400" y="3360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88071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3024" y="3456"/>
              <a:ext cx="101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  <a:endParaRPr lang="ar-E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88072" name="Rectangle 278"/>
            <p:cNvSpPr>
              <a:spLocks noChangeArrowheads="1"/>
            </p:cNvSpPr>
            <p:nvPr/>
          </p:nvSpPr>
          <p:spPr bwMode="auto">
            <a:xfrm>
              <a:off x="2784" y="3360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88073" name="Rectangle 278"/>
            <p:cNvSpPr>
              <a:spLocks noChangeArrowheads="1"/>
            </p:cNvSpPr>
            <p:nvPr/>
          </p:nvSpPr>
          <p:spPr bwMode="auto">
            <a:xfrm>
              <a:off x="2592" y="3360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88074" name="Rectangle 291"/>
            <p:cNvSpPr>
              <a:spLocks noChangeArrowheads="1"/>
            </p:cNvSpPr>
            <p:nvPr/>
          </p:nvSpPr>
          <p:spPr bwMode="auto">
            <a:xfrm>
              <a:off x="2480" y="3186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88075" name="Rectangle 292"/>
            <p:cNvSpPr>
              <a:spLocks noChangeArrowheads="1"/>
            </p:cNvSpPr>
            <p:nvPr/>
          </p:nvSpPr>
          <p:spPr bwMode="auto">
            <a:xfrm>
              <a:off x="2592" y="3187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88076" name="Rectangle 293"/>
            <p:cNvSpPr>
              <a:spLocks noChangeArrowheads="1"/>
            </p:cNvSpPr>
            <p:nvPr/>
          </p:nvSpPr>
          <p:spPr bwMode="auto">
            <a:xfrm>
              <a:off x="2784" y="3187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88077" name="Rectangle 294"/>
            <p:cNvSpPr>
              <a:spLocks noChangeArrowheads="1"/>
            </p:cNvSpPr>
            <p:nvPr/>
          </p:nvSpPr>
          <p:spPr bwMode="auto">
            <a:xfrm>
              <a:off x="3000" y="318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accent2"/>
                </a:solidFill>
                <a:latin typeface="Garamond" pitchFamily="18" charset="0"/>
              </a:rPr>
              <a:t>Recommendation for Specific Measures of Arterial Stiffness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286000"/>
            <a:ext cx="7086600" cy="3840163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400" dirty="0"/>
              <a:t>	Measures of arterial stiffness outside of research settings are </a:t>
            </a:r>
            <a:r>
              <a:rPr lang="en-US" sz="2400" dirty="0">
                <a:solidFill>
                  <a:srgbClr val="D62900"/>
                </a:solidFill>
              </a:rPr>
              <a:t>not recommended</a:t>
            </a:r>
            <a:r>
              <a:rPr lang="en-US" sz="2400" dirty="0"/>
              <a:t> for cardiovascular risk assessment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4800" y="2362200"/>
            <a:ext cx="1216025" cy="942975"/>
            <a:chOff x="3984" y="3150"/>
            <a:chExt cx="766" cy="594"/>
          </a:xfrm>
        </p:grpSpPr>
        <p:sp>
          <p:nvSpPr>
            <p:cNvPr id="89103" name="Rectangle 278"/>
            <p:cNvSpPr>
              <a:spLocks noChangeArrowheads="1"/>
            </p:cNvSpPr>
            <p:nvPr/>
          </p:nvSpPr>
          <p:spPr bwMode="auto">
            <a:xfrm>
              <a:off x="4560" y="3324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89104" name="Rectangle 278"/>
            <p:cNvSpPr>
              <a:spLocks noChangeArrowheads="1"/>
            </p:cNvSpPr>
            <p:nvPr/>
          </p:nvSpPr>
          <p:spPr bwMode="auto">
            <a:xfrm>
              <a:off x="4368" y="3324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grpSp>
          <p:nvGrpSpPr>
            <p:cNvPr id="3" name="Group 288"/>
            <p:cNvGrpSpPr>
              <a:grpSpLocks/>
            </p:cNvGrpSpPr>
            <p:nvPr/>
          </p:nvGrpSpPr>
          <p:grpSpPr bwMode="auto">
            <a:xfrm>
              <a:off x="4593" y="3420"/>
              <a:ext cx="111" cy="246"/>
              <a:chOff x="576" y="1824"/>
              <a:chExt cx="136" cy="270"/>
            </a:xfrm>
          </p:grpSpPr>
          <p:sp>
            <p:nvSpPr>
              <p:cNvPr id="89106" name="Freeform 289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89107" name="Freeform 290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89108" name="Rectangle 278"/>
            <p:cNvSpPr>
              <a:spLocks noChangeArrowheads="1"/>
            </p:cNvSpPr>
            <p:nvPr/>
          </p:nvSpPr>
          <p:spPr bwMode="auto">
            <a:xfrm>
              <a:off x="3984" y="3324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89109" name="Rectangle 278"/>
            <p:cNvSpPr>
              <a:spLocks noChangeArrowheads="1"/>
            </p:cNvSpPr>
            <p:nvPr/>
          </p:nvSpPr>
          <p:spPr bwMode="auto">
            <a:xfrm>
              <a:off x="4176" y="3324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89110" name="Rectangle 291"/>
            <p:cNvSpPr>
              <a:spLocks noChangeArrowheads="1"/>
            </p:cNvSpPr>
            <p:nvPr/>
          </p:nvSpPr>
          <p:spPr bwMode="auto">
            <a:xfrm>
              <a:off x="4064" y="315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89111" name="Rectangle 292"/>
            <p:cNvSpPr>
              <a:spLocks noChangeArrowheads="1"/>
            </p:cNvSpPr>
            <p:nvPr/>
          </p:nvSpPr>
          <p:spPr bwMode="auto">
            <a:xfrm>
              <a:off x="4176" y="315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89112" name="Rectangle 293"/>
            <p:cNvSpPr>
              <a:spLocks noChangeArrowheads="1"/>
            </p:cNvSpPr>
            <p:nvPr/>
          </p:nvSpPr>
          <p:spPr bwMode="auto">
            <a:xfrm>
              <a:off x="4368" y="3151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89113" name="Rectangle 294"/>
            <p:cNvSpPr>
              <a:spLocks noChangeArrowheads="1"/>
            </p:cNvSpPr>
            <p:nvPr/>
          </p:nvSpPr>
          <p:spPr bwMode="auto">
            <a:xfrm>
              <a:off x="4584" y="3151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622" y="-214338"/>
            <a:ext cx="8229600" cy="664371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Case presentation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/>
              <a:t>85 </a:t>
            </a:r>
            <a:r>
              <a:rPr lang="en-US" sz="3100" b="1" dirty="0" err="1" smtClean="0"/>
              <a:t>ys</a:t>
            </a:r>
            <a:r>
              <a:rPr lang="en-US" sz="3100" b="1" dirty="0" smtClean="0"/>
              <a:t> lady</a:t>
            </a:r>
            <a:br>
              <a:rPr lang="en-US" sz="3100" b="1" dirty="0" smtClean="0"/>
            </a:br>
            <a:r>
              <a:rPr lang="ar-EG" sz="3100" b="1" dirty="0" smtClean="0"/>
              <a:t/>
            </a:r>
            <a:br>
              <a:rPr lang="ar-EG" sz="3100" b="1" dirty="0" smtClean="0"/>
            </a:br>
            <a:r>
              <a:rPr lang="en-US" sz="3100" b="1" dirty="0" smtClean="0"/>
              <a:t>Professor of literature</a:t>
            </a:r>
            <a:br>
              <a:rPr lang="en-US" sz="3100" b="1" dirty="0" smtClean="0"/>
            </a:br>
            <a:r>
              <a:rPr lang="en-US" sz="3100" b="1" dirty="0" smtClean="0"/>
              <a:t>long history of CAD (30 years)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6 Coronary angiography</a:t>
            </a:r>
            <a:br>
              <a:rPr lang="en-US" sz="3100" b="1" dirty="0" smtClean="0"/>
            </a:br>
            <a:r>
              <a:rPr lang="en-US" sz="3100" b="1" dirty="0" smtClean="0"/>
              <a:t>2 CTA</a:t>
            </a:r>
            <a:br>
              <a:rPr lang="en-US" sz="3100" b="1" dirty="0" smtClean="0"/>
            </a:br>
            <a:r>
              <a:rPr lang="en-US" sz="3100" b="1" dirty="0" smtClean="0"/>
              <a:t>2 CABG </a:t>
            </a:r>
            <a:br>
              <a:rPr lang="en-US" sz="3100" b="1" dirty="0" smtClean="0"/>
            </a:br>
            <a:r>
              <a:rPr lang="en-US" sz="3100" b="1" dirty="0" smtClean="0"/>
              <a:t>2 PCI</a:t>
            </a:r>
            <a:br>
              <a:rPr lang="en-US" sz="3100" b="1" dirty="0" smtClean="0"/>
            </a:br>
            <a:r>
              <a:rPr lang="ar-EG" sz="3100" b="1" dirty="0" smtClean="0"/>
              <a:t/>
            </a:r>
            <a:br>
              <a:rPr lang="ar-EG" sz="3100" b="1" dirty="0" smtClean="0"/>
            </a:br>
            <a:r>
              <a:rPr lang="en-US" sz="3100" b="1" dirty="0" smtClean="0"/>
              <a:t>Presented two weeks ago with ACS</a:t>
            </a:r>
            <a:br>
              <a:rPr lang="en-US" sz="3100" b="1" dirty="0" smtClean="0"/>
            </a:br>
            <a:endParaRPr lang="ar-EG" sz="31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5365" y="2133600"/>
            <a:ext cx="6507163" cy="2487613"/>
          </a:xfr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400" dirty="0"/>
              <a:t>	Measurement of ankle-brachial index is reasonable for cardiovascular risk assessment in </a:t>
            </a:r>
            <a:r>
              <a:rPr lang="en-US" sz="2400" dirty="0" smtClean="0"/>
              <a:t>  </a:t>
            </a:r>
            <a:r>
              <a:rPr lang="en-US" sz="2400" dirty="0"/>
              <a:t>adults at intermediate risk. 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288925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46037" rIns="46037" bIns="46037"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chemeClr val="accent2"/>
                </a:solidFill>
                <a:latin typeface="Garamond" pitchFamily="18" charset="0"/>
              </a:rPr>
              <a:t>Recommendation for Measurement of Ankle-Brachial Index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7975" y="2181225"/>
            <a:ext cx="1216025" cy="942975"/>
            <a:chOff x="2400" y="1698"/>
            <a:chExt cx="766" cy="594"/>
          </a:xfrm>
        </p:grpSpPr>
        <p:sp>
          <p:nvSpPr>
            <p:cNvPr id="80905" name="Rectangle 278"/>
            <p:cNvSpPr>
              <a:spLocks noChangeArrowheads="1"/>
            </p:cNvSpPr>
            <p:nvPr/>
          </p:nvSpPr>
          <p:spPr bwMode="auto">
            <a:xfrm>
              <a:off x="2592" y="1872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80906" name="Rectangle 278"/>
            <p:cNvSpPr>
              <a:spLocks noChangeArrowheads="1"/>
            </p:cNvSpPr>
            <p:nvPr/>
          </p:nvSpPr>
          <p:spPr bwMode="auto">
            <a:xfrm>
              <a:off x="2400" y="1872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80907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2640" y="1968"/>
              <a:ext cx="101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  <a:endParaRPr lang="ar-E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80908" name="Rectangle 278"/>
            <p:cNvSpPr>
              <a:spLocks noChangeArrowheads="1"/>
            </p:cNvSpPr>
            <p:nvPr/>
          </p:nvSpPr>
          <p:spPr bwMode="auto">
            <a:xfrm>
              <a:off x="2784" y="1872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80909" name="Rectangle 278"/>
            <p:cNvSpPr>
              <a:spLocks noChangeArrowheads="1"/>
            </p:cNvSpPr>
            <p:nvPr/>
          </p:nvSpPr>
          <p:spPr bwMode="auto">
            <a:xfrm>
              <a:off x="2976" y="1872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80910" name="Rectangle 291"/>
            <p:cNvSpPr>
              <a:spLocks noChangeArrowheads="1"/>
            </p:cNvSpPr>
            <p:nvPr/>
          </p:nvSpPr>
          <p:spPr bwMode="auto">
            <a:xfrm>
              <a:off x="2480" y="169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80911" name="Rectangle 292"/>
            <p:cNvSpPr>
              <a:spLocks noChangeArrowheads="1"/>
            </p:cNvSpPr>
            <p:nvPr/>
          </p:nvSpPr>
          <p:spPr bwMode="auto">
            <a:xfrm>
              <a:off x="2592" y="169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80912" name="Rectangle 293"/>
            <p:cNvSpPr>
              <a:spLocks noChangeArrowheads="1"/>
            </p:cNvSpPr>
            <p:nvPr/>
          </p:nvSpPr>
          <p:spPr bwMode="auto">
            <a:xfrm>
              <a:off x="2784" y="1699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80913" name="Rectangle 294"/>
            <p:cNvSpPr>
              <a:spLocks noChangeArrowheads="1"/>
            </p:cNvSpPr>
            <p:nvPr/>
          </p:nvSpPr>
          <p:spPr bwMode="auto">
            <a:xfrm>
              <a:off x="3000" y="1699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4556" y="2209800"/>
            <a:ext cx="7086600" cy="2587625"/>
          </a:xfr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400" dirty="0"/>
              <a:t>	An exercise ECG may be considered for cardiovascular risk assessment in intermediate-risk </a:t>
            </a:r>
            <a:r>
              <a:rPr lang="en-US" sz="2400" dirty="0" smtClean="0"/>
              <a:t>   </a:t>
            </a:r>
            <a:r>
              <a:rPr lang="en-US" sz="2400" dirty="0"/>
              <a:t>adults (including sedentary adults considering starting a vigorous exercise program), particularly when attention is paid to non-ECG markers such as exercise capacity. 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46037" rIns="46037" bIns="46037"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chemeClr val="accent2"/>
                </a:solidFill>
                <a:latin typeface="Garamond" pitchFamily="18" charset="0"/>
              </a:rPr>
              <a:t>Recommendation for Exercise Electrocardiography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2286000"/>
            <a:ext cx="1216025" cy="942975"/>
            <a:chOff x="2400" y="2418"/>
            <a:chExt cx="766" cy="594"/>
          </a:xfrm>
        </p:grpSpPr>
        <p:sp>
          <p:nvSpPr>
            <p:cNvPr id="31753" name="Rectangle 278"/>
            <p:cNvSpPr>
              <a:spLocks noChangeArrowheads="1"/>
            </p:cNvSpPr>
            <p:nvPr/>
          </p:nvSpPr>
          <p:spPr bwMode="auto">
            <a:xfrm>
              <a:off x="2784" y="2592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1754" name="Rectangle 278"/>
            <p:cNvSpPr>
              <a:spLocks noChangeArrowheads="1"/>
            </p:cNvSpPr>
            <p:nvPr/>
          </p:nvSpPr>
          <p:spPr bwMode="auto">
            <a:xfrm>
              <a:off x="2400" y="2592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1755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2832" y="2688"/>
              <a:ext cx="101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  <a:endParaRPr lang="ar-E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31756" name="Rectangle 278"/>
            <p:cNvSpPr>
              <a:spLocks noChangeArrowheads="1"/>
            </p:cNvSpPr>
            <p:nvPr/>
          </p:nvSpPr>
          <p:spPr bwMode="auto">
            <a:xfrm>
              <a:off x="2592" y="2592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1757" name="Rectangle 278"/>
            <p:cNvSpPr>
              <a:spLocks noChangeArrowheads="1"/>
            </p:cNvSpPr>
            <p:nvPr/>
          </p:nvSpPr>
          <p:spPr bwMode="auto">
            <a:xfrm>
              <a:off x="2976" y="2592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1758" name="Rectangle 291"/>
            <p:cNvSpPr>
              <a:spLocks noChangeArrowheads="1"/>
            </p:cNvSpPr>
            <p:nvPr/>
          </p:nvSpPr>
          <p:spPr bwMode="auto">
            <a:xfrm>
              <a:off x="2480" y="241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1759" name="Rectangle 292"/>
            <p:cNvSpPr>
              <a:spLocks noChangeArrowheads="1"/>
            </p:cNvSpPr>
            <p:nvPr/>
          </p:nvSpPr>
          <p:spPr bwMode="auto">
            <a:xfrm>
              <a:off x="2592" y="241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1760" name="Rectangle 293"/>
            <p:cNvSpPr>
              <a:spLocks noChangeArrowheads="1"/>
            </p:cNvSpPr>
            <p:nvPr/>
          </p:nvSpPr>
          <p:spPr bwMode="auto">
            <a:xfrm>
              <a:off x="2784" y="2419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1761" name="Rectangle 294"/>
            <p:cNvSpPr>
              <a:spLocks noChangeArrowheads="1"/>
            </p:cNvSpPr>
            <p:nvPr/>
          </p:nvSpPr>
          <p:spPr bwMode="auto">
            <a:xfrm>
              <a:off x="3000" y="2419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accent2"/>
                </a:solidFill>
                <a:latin typeface="Garamond" pitchFamily="18" charset="0"/>
              </a:rPr>
              <a:t>Recommendation for Stress Echocardiography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9794" y="2209800"/>
            <a:ext cx="7162800" cy="3916363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400" dirty="0"/>
              <a:t>	Stress echocardiography is </a:t>
            </a:r>
            <a:r>
              <a:rPr lang="en-US" sz="2400" dirty="0">
                <a:solidFill>
                  <a:srgbClr val="D62900"/>
                </a:solidFill>
              </a:rPr>
              <a:t>not indicated</a:t>
            </a:r>
            <a:r>
              <a:rPr lang="en-US" sz="2400" dirty="0"/>
              <a:t> for cardiovascular risk assessment in low- or intermediate-risk </a:t>
            </a:r>
            <a:r>
              <a:rPr lang="en-US" sz="2400" dirty="0" smtClean="0"/>
              <a:t>  </a:t>
            </a:r>
            <a:r>
              <a:rPr lang="en-US" sz="2400" dirty="0"/>
              <a:t>adults. (Exercise or pharmacological stress echocardiography is primarily used for its role in advanced cardiac evaluation of symptoms suspected of representing CHD and/or estimation of prognosis in patients with known CAD or the assessment of subjects with </a:t>
            </a:r>
            <a:r>
              <a:rPr lang="en-US" sz="2400" dirty="0" err="1"/>
              <a:t>valvular</a:t>
            </a:r>
            <a:r>
              <a:rPr lang="en-US" sz="2400" dirty="0"/>
              <a:t> heart disease.)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286000"/>
            <a:ext cx="1216025" cy="942975"/>
            <a:chOff x="3984" y="3150"/>
            <a:chExt cx="766" cy="594"/>
          </a:xfrm>
        </p:grpSpPr>
        <p:sp>
          <p:nvSpPr>
            <p:cNvPr id="90117" name="Rectangle 278"/>
            <p:cNvSpPr>
              <a:spLocks noChangeArrowheads="1"/>
            </p:cNvSpPr>
            <p:nvPr/>
          </p:nvSpPr>
          <p:spPr bwMode="auto">
            <a:xfrm>
              <a:off x="4560" y="3324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90118" name="Rectangle 278"/>
            <p:cNvSpPr>
              <a:spLocks noChangeArrowheads="1"/>
            </p:cNvSpPr>
            <p:nvPr/>
          </p:nvSpPr>
          <p:spPr bwMode="auto">
            <a:xfrm>
              <a:off x="4368" y="3324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grpSp>
          <p:nvGrpSpPr>
            <p:cNvPr id="3" name="Group 288"/>
            <p:cNvGrpSpPr>
              <a:grpSpLocks/>
            </p:cNvGrpSpPr>
            <p:nvPr/>
          </p:nvGrpSpPr>
          <p:grpSpPr bwMode="auto">
            <a:xfrm>
              <a:off x="4593" y="3420"/>
              <a:ext cx="111" cy="246"/>
              <a:chOff x="576" y="1824"/>
              <a:chExt cx="136" cy="270"/>
            </a:xfrm>
          </p:grpSpPr>
          <p:sp>
            <p:nvSpPr>
              <p:cNvPr id="90120" name="Freeform 289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90121" name="Freeform 290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90122" name="Rectangle 278"/>
            <p:cNvSpPr>
              <a:spLocks noChangeArrowheads="1"/>
            </p:cNvSpPr>
            <p:nvPr/>
          </p:nvSpPr>
          <p:spPr bwMode="auto">
            <a:xfrm>
              <a:off x="3984" y="3324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90123" name="Rectangle 278"/>
            <p:cNvSpPr>
              <a:spLocks noChangeArrowheads="1"/>
            </p:cNvSpPr>
            <p:nvPr/>
          </p:nvSpPr>
          <p:spPr bwMode="auto">
            <a:xfrm>
              <a:off x="4176" y="3324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90124" name="Rectangle 291"/>
            <p:cNvSpPr>
              <a:spLocks noChangeArrowheads="1"/>
            </p:cNvSpPr>
            <p:nvPr/>
          </p:nvSpPr>
          <p:spPr bwMode="auto">
            <a:xfrm>
              <a:off x="4064" y="315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90125" name="Rectangle 292"/>
            <p:cNvSpPr>
              <a:spLocks noChangeArrowheads="1"/>
            </p:cNvSpPr>
            <p:nvPr/>
          </p:nvSpPr>
          <p:spPr bwMode="auto">
            <a:xfrm>
              <a:off x="4176" y="315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90126" name="Rectangle 293"/>
            <p:cNvSpPr>
              <a:spLocks noChangeArrowheads="1"/>
            </p:cNvSpPr>
            <p:nvPr/>
          </p:nvSpPr>
          <p:spPr bwMode="auto">
            <a:xfrm>
              <a:off x="4368" y="3151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90127" name="Rectangle 294"/>
            <p:cNvSpPr>
              <a:spLocks noChangeArrowheads="1"/>
            </p:cNvSpPr>
            <p:nvPr/>
          </p:nvSpPr>
          <p:spPr bwMode="auto">
            <a:xfrm>
              <a:off x="4584" y="3151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1679" y="1641475"/>
            <a:ext cx="6943725" cy="4502169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000" dirty="0"/>
              <a:t>	Stress MPI may be considered for advanced cardiovascular risk assessment in </a:t>
            </a:r>
            <a:r>
              <a:rPr lang="en-US" sz="2000" dirty="0" smtClean="0"/>
              <a:t>  </a:t>
            </a:r>
            <a:r>
              <a:rPr lang="en-US" sz="2000" dirty="0"/>
              <a:t>adults with diabetes or asymptomatic adults with a strong family history of CHD or when previous risk assessment testing suggests high risk of CHD, such as a coronary artery calcium (CAC) score of 400 or greater. 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sz="2000" dirty="0"/>
          </a:p>
          <a:p>
            <a:pPr algn="l">
              <a:spcBef>
                <a:spcPct val="0"/>
              </a:spcBef>
              <a:buFontTx/>
              <a:buNone/>
            </a:pPr>
            <a:r>
              <a:rPr lang="en-US" sz="2000" dirty="0"/>
              <a:t>	Stress MPI is </a:t>
            </a:r>
            <a:r>
              <a:rPr lang="en-US" sz="2000" dirty="0">
                <a:solidFill>
                  <a:srgbClr val="D62900"/>
                </a:solidFill>
              </a:rPr>
              <a:t>not indicated</a:t>
            </a:r>
            <a:r>
              <a:rPr lang="en-US" sz="2000" dirty="0"/>
              <a:t> for cardiovascular risk assessment in low- or intermediate-risk </a:t>
            </a:r>
            <a:r>
              <a:rPr lang="en-US" sz="2000" dirty="0" smtClean="0"/>
              <a:t>  </a:t>
            </a:r>
            <a:r>
              <a:rPr lang="en-US" sz="2000" dirty="0"/>
              <a:t>adults. (Exercise or pharmacologic stress MPI is a technology primarily used and studied for its role in advanced cardiac evaluation of symptoms suspected of representing CHD and/or estimation of prognosis in patients with known coronary artery disease.)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7975" y="1724025"/>
            <a:ext cx="1216025" cy="942975"/>
            <a:chOff x="3986" y="2418"/>
            <a:chExt cx="766" cy="594"/>
          </a:xfrm>
        </p:grpSpPr>
        <p:sp>
          <p:nvSpPr>
            <p:cNvPr id="32774" name="Rectangle 278"/>
            <p:cNvSpPr>
              <a:spLocks noChangeArrowheads="1"/>
            </p:cNvSpPr>
            <p:nvPr/>
          </p:nvSpPr>
          <p:spPr bwMode="auto">
            <a:xfrm>
              <a:off x="4370" y="2592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grpSp>
          <p:nvGrpSpPr>
            <p:cNvPr id="3" name="Group 288"/>
            <p:cNvGrpSpPr>
              <a:grpSpLocks/>
            </p:cNvGrpSpPr>
            <p:nvPr/>
          </p:nvGrpSpPr>
          <p:grpSpPr bwMode="auto">
            <a:xfrm>
              <a:off x="4418" y="2688"/>
              <a:ext cx="111" cy="246"/>
              <a:chOff x="576" y="1824"/>
              <a:chExt cx="136" cy="270"/>
            </a:xfrm>
          </p:grpSpPr>
          <p:sp>
            <p:nvSpPr>
              <p:cNvPr id="32776" name="Freeform 289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32777" name="Freeform 290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32778" name="Rectangle 278"/>
            <p:cNvSpPr>
              <a:spLocks noChangeArrowheads="1"/>
            </p:cNvSpPr>
            <p:nvPr/>
          </p:nvSpPr>
          <p:spPr bwMode="auto">
            <a:xfrm>
              <a:off x="3986" y="2592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2779" name="Rectangle 278"/>
            <p:cNvSpPr>
              <a:spLocks noChangeArrowheads="1"/>
            </p:cNvSpPr>
            <p:nvPr/>
          </p:nvSpPr>
          <p:spPr bwMode="auto">
            <a:xfrm>
              <a:off x="4178" y="2592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2780" name="Rectangle 278"/>
            <p:cNvSpPr>
              <a:spLocks noChangeArrowheads="1"/>
            </p:cNvSpPr>
            <p:nvPr/>
          </p:nvSpPr>
          <p:spPr bwMode="auto">
            <a:xfrm>
              <a:off x="4562" y="2592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2781" name="Rectangle 291"/>
            <p:cNvSpPr>
              <a:spLocks noChangeArrowheads="1"/>
            </p:cNvSpPr>
            <p:nvPr/>
          </p:nvSpPr>
          <p:spPr bwMode="auto">
            <a:xfrm>
              <a:off x="4066" y="241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2782" name="Rectangle 292"/>
            <p:cNvSpPr>
              <a:spLocks noChangeArrowheads="1"/>
            </p:cNvSpPr>
            <p:nvPr/>
          </p:nvSpPr>
          <p:spPr bwMode="auto">
            <a:xfrm>
              <a:off x="4178" y="241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2783" name="Rectangle 293"/>
            <p:cNvSpPr>
              <a:spLocks noChangeArrowheads="1"/>
            </p:cNvSpPr>
            <p:nvPr/>
          </p:nvSpPr>
          <p:spPr bwMode="auto">
            <a:xfrm>
              <a:off x="4370" y="2419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2784" name="Rectangle 294"/>
            <p:cNvSpPr>
              <a:spLocks noChangeArrowheads="1"/>
            </p:cNvSpPr>
            <p:nvPr/>
          </p:nvSpPr>
          <p:spPr bwMode="auto">
            <a:xfrm>
              <a:off x="4586" y="2419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46037" rIns="46037" bIns="46037"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chemeClr val="accent2"/>
                </a:solidFill>
                <a:latin typeface="Garamond" pitchFamily="18" charset="0"/>
              </a:rPr>
              <a:t>Recommendations for Myocardial Perfusion Imaging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04800" y="3857625"/>
            <a:ext cx="1216025" cy="942975"/>
            <a:chOff x="3984" y="3150"/>
            <a:chExt cx="766" cy="594"/>
          </a:xfrm>
        </p:grpSpPr>
        <p:sp>
          <p:nvSpPr>
            <p:cNvPr id="32788" name="Rectangle 278"/>
            <p:cNvSpPr>
              <a:spLocks noChangeArrowheads="1"/>
            </p:cNvSpPr>
            <p:nvPr/>
          </p:nvSpPr>
          <p:spPr bwMode="auto">
            <a:xfrm>
              <a:off x="4560" y="3324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2789" name="Rectangle 278"/>
            <p:cNvSpPr>
              <a:spLocks noChangeArrowheads="1"/>
            </p:cNvSpPr>
            <p:nvPr/>
          </p:nvSpPr>
          <p:spPr bwMode="auto">
            <a:xfrm>
              <a:off x="4368" y="3324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grpSp>
          <p:nvGrpSpPr>
            <p:cNvPr id="5" name="Group 288"/>
            <p:cNvGrpSpPr>
              <a:grpSpLocks/>
            </p:cNvGrpSpPr>
            <p:nvPr/>
          </p:nvGrpSpPr>
          <p:grpSpPr bwMode="auto">
            <a:xfrm>
              <a:off x="4593" y="3420"/>
              <a:ext cx="111" cy="246"/>
              <a:chOff x="576" y="1824"/>
              <a:chExt cx="136" cy="270"/>
            </a:xfrm>
          </p:grpSpPr>
          <p:sp>
            <p:nvSpPr>
              <p:cNvPr id="32791" name="Freeform 289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32792" name="Freeform 290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32793" name="Rectangle 278"/>
            <p:cNvSpPr>
              <a:spLocks noChangeArrowheads="1"/>
            </p:cNvSpPr>
            <p:nvPr/>
          </p:nvSpPr>
          <p:spPr bwMode="auto">
            <a:xfrm>
              <a:off x="3984" y="3324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2794" name="Rectangle 278"/>
            <p:cNvSpPr>
              <a:spLocks noChangeArrowheads="1"/>
            </p:cNvSpPr>
            <p:nvPr/>
          </p:nvSpPr>
          <p:spPr bwMode="auto">
            <a:xfrm>
              <a:off x="4176" y="3324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2795" name="Rectangle 291"/>
            <p:cNvSpPr>
              <a:spLocks noChangeArrowheads="1"/>
            </p:cNvSpPr>
            <p:nvPr/>
          </p:nvSpPr>
          <p:spPr bwMode="auto">
            <a:xfrm>
              <a:off x="4064" y="315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2796" name="Rectangle 292"/>
            <p:cNvSpPr>
              <a:spLocks noChangeArrowheads="1"/>
            </p:cNvSpPr>
            <p:nvPr/>
          </p:nvSpPr>
          <p:spPr bwMode="auto">
            <a:xfrm>
              <a:off x="4176" y="315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2797" name="Rectangle 293"/>
            <p:cNvSpPr>
              <a:spLocks noChangeArrowheads="1"/>
            </p:cNvSpPr>
            <p:nvPr/>
          </p:nvSpPr>
          <p:spPr bwMode="auto">
            <a:xfrm>
              <a:off x="4368" y="3151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2798" name="Rectangle 294"/>
            <p:cNvSpPr>
              <a:spLocks noChangeArrowheads="1"/>
            </p:cNvSpPr>
            <p:nvPr/>
          </p:nvSpPr>
          <p:spPr bwMode="auto">
            <a:xfrm>
              <a:off x="4584" y="3151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85952"/>
            <a:ext cx="7086600" cy="4900634"/>
          </a:xfrm>
        </p:spPr>
        <p:txBody>
          <a:bodyPr>
            <a:normAutofit/>
          </a:bodyPr>
          <a:lstStyle/>
          <a:p>
            <a:pPr algn="l">
              <a:lnSpc>
                <a:spcPct val="94000"/>
              </a:lnSpc>
              <a:buFontTx/>
              <a:buNone/>
            </a:pPr>
            <a:r>
              <a:rPr lang="en-US" sz="2400" dirty="0"/>
              <a:t>	Measurement of CAC is reasonable for cardiovascular risk assessment in </a:t>
            </a:r>
            <a:r>
              <a:rPr lang="en-US" sz="2400" dirty="0" smtClean="0"/>
              <a:t> adults </a:t>
            </a:r>
            <a:r>
              <a:rPr lang="en-US" sz="2400" dirty="0"/>
              <a:t>at intermediate risk (10% to 20% 10-year risk. </a:t>
            </a:r>
          </a:p>
          <a:p>
            <a:pPr algn="l">
              <a:lnSpc>
                <a:spcPct val="94000"/>
              </a:lnSpc>
            </a:pPr>
            <a:endParaRPr lang="en-US" sz="1800" dirty="0"/>
          </a:p>
          <a:p>
            <a:pPr algn="l">
              <a:lnSpc>
                <a:spcPct val="94000"/>
              </a:lnSpc>
              <a:buFontTx/>
              <a:buNone/>
            </a:pPr>
            <a:r>
              <a:rPr lang="en-US" sz="2400" dirty="0"/>
              <a:t>	Measurement of CAC may be reasonable for cardiovascular risk assessment persons at low to intermediate risk (6% to 10% 10-year risk). </a:t>
            </a:r>
          </a:p>
          <a:p>
            <a:pPr algn="l">
              <a:lnSpc>
                <a:spcPct val="94000"/>
              </a:lnSpc>
            </a:pPr>
            <a:endParaRPr lang="en-US" sz="1800" dirty="0"/>
          </a:p>
          <a:p>
            <a:pPr algn="l">
              <a:lnSpc>
                <a:spcPct val="94000"/>
              </a:lnSpc>
              <a:buFontTx/>
              <a:buNone/>
            </a:pPr>
            <a:r>
              <a:rPr lang="en-US" sz="2400" dirty="0"/>
              <a:t>	Persons at low risk (&lt;6% 10-year risk) </a:t>
            </a:r>
            <a:r>
              <a:rPr lang="en-US" sz="2400" dirty="0">
                <a:solidFill>
                  <a:srgbClr val="D62900"/>
                </a:solidFill>
              </a:rPr>
              <a:t>should not undergo</a:t>
            </a:r>
            <a:r>
              <a:rPr lang="en-US" sz="2400" dirty="0"/>
              <a:t> CAC measurement for cardiovascular risk assessment.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46037" rIns="46037" bIns="46037"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chemeClr val="accent2"/>
                </a:solidFill>
                <a:latin typeface="Garamond" pitchFamily="18" charset="0"/>
              </a:rPr>
              <a:t>Recommendations for Calcium Scoring Methods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7975" y="1676400"/>
            <a:ext cx="1216025" cy="942975"/>
            <a:chOff x="2400" y="1698"/>
            <a:chExt cx="766" cy="594"/>
          </a:xfrm>
        </p:grpSpPr>
        <p:sp>
          <p:nvSpPr>
            <p:cNvPr id="33801" name="Rectangle 278"/>
            <p:cNvSpPr>
              <a:spLocks noChangeArrowheads="1"/>
            </p:cNvSpPr>
            <p:nvPr/>
          </p:nvSpPr>
          <p:spPr bwMode="auto">
            <a:xfrm>
              <a:off x="2592" y="1872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02" name="Rectangle 278"/>
            <p:cNvSpPr>
              <a:spLocks noChangeArrowheads="1"/>
            </p:cNvSpPr>
            <p:nvPr/>
          </p:nvSpPr>
          <p:spPr bwMode="auto">
            <a:xfrm>
              <a:off x="2400" y="1872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03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2640" y="1968"/>
              <a:ext cx="101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  <a:endParaRPr lang="ar-E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33804" name="Rectangle 278"/>
            <p:cNvSpPr>
              <a:spLocks noChangeArrowheads="1"/>
            </p:cNvSpPr>
            <p:nvPr/>
          </p:nvSpPr>
          <p:spPr bwMode="auto">
            <a:xfrm>
              <a:off x="2784" y="1872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05" name="Rectangle 278"/>
            <p:cNvSpPr>
              <a:spLocks noChangeArrowheads="1"/>
            </p:cNvSpPr>
            <p:nvPr/>
          </p:nvSpPr>
          <p:spPr bwMode="auto">
            <a:xfrm>
              <a:off x="2976" y="1872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06" name="Rectangle 291"/>
            <p:cNvSpPr>
              <a:spLocks noChangeArrowheads="1"/>
            </p:cNvSpPr>
            <p:nvPr/>
          </p:nvSpPr>
          <p:spPr bwMode="auto">
            <a:xfrm>
              <a:off x="2480" y="169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3807" name="Rectangle 292"/>
            <p:cNvSpPr>
              <a:spLocks noChangeArrowheads="1"/>
            </p:cNvSpPr>
            <p:nvPr/>
          </p:nvSpPr>
          <p:spPr bwMode="auto">
            <a:xfrm>
              <a:off x="2592" y="169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3808" name="Rectangle 293"/>
            <p:cNvSpPr>
              <a:spLocks noChangeArrowheads="1"/>
            </p:cNvSpPr>
            <p:nvPr/>
          </p:nvSpPr>
          <p:spPr bwMode="auto">
            <a:xfrm>
              <a:off x="2784" y="1699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3809" name="Rectangle 294"/>
            <p:cNvSpPr>
              <a:spLocks noChangeArrowheads="1"/>
            </p:cNvSpPr>
            <p:nvPr/>
          </p:nvSpPr>
          <p:spPr bwMode="auto">
            <a:xfrm>
              <a:off x="3000" y="1699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4800" y="3429000"/>
            <a:ext cx="1216025" cy="942975"/>
            <a:chOff x="2400" y="2418"/>
            <a:chExt cx="766" cy="594"/>
          </a:xfrm>
        </p:grpSpPr>
        <p:sp>
          <p:nvSpPr>
            <p:cNvPr id="33811" name="Rectangle 278"/>
            <p:cNvSpPr>
              <a:spLocks noChangeArrowheads="1"/>
            </p:cNvSpPr>
            <p:nvPr/>
          </p:nvSpPr>
          <p:spPr bwMode="auto">
            <a:xfrm>
              <a:off x="2784" y="2592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12" name="Rectangle 278"/>
            <p:cNvSpPr>
              <a:spLocks noChangeArrowheads="1"/>
            </p:cNvSpPr>
            <p:nvPr/>
          </p:nvSpPr>
          <p:spPr bwMode="auto">
            <a:xfrm>
              <a:off x="2400" y="2592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13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2832" y="2688"/>
              <a:ext cx="101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  <a:endParaRPr lang="ar-E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33814" name="Rectangle 278"/>
            <p:cNvSpPr>
              <a:spLocks noChangeArrowheads="1"/>
            </p:cNvSpPr>
            <p:nvPr/>
          </p:nvSpPr>
          <p:spPr bwMode="auto">
            <a:xfrm>
              <a:off x="2592" y="2592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15" name="Rectangle 278"/>
            <p:cNvSpPr>
              <a:spLocks noChangeArrowheads="1"/>
            </p:cNvSpPr>
            <p:nvPr/>
          </p:nvSpPr>
          <p:spPr bwMode="auto">
            <a:xfrm>
              <a:off x="2976" y="2592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16" name="Rectangle 291"/>
            <p:cNvSpPr>
              <a:spLocks noChangeArrowheads="1"/>
            </p:cNvSpPr>
            <p:nvPr/>
          </p:nvSpPr>
          <p:spPr bwMode="auto">
            <a:xfrm>
              <a:off x="2480" y="241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3817" name="Rectangle 292"/>
            <p:cNvSpPr>
              <a:spLocks noChangeArrowheads="1"/>
            </p:cNvSpPr>
            <p:nvPr/>
          </p:nvSpPr>
          <p:spPr bwMode="auto">
            <a:xfrm>
              <a:off x="2592" y="241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3818" name="Rectangle 293"/>
            <p:cNvSpPr>
              <a:spLocks noChangeArrowheads="1"/>
            </p:cNvSpPr>
            <p:nvPr/>
          </p:nvSpPr>
          <p:spPr bwMode="auto">
            <a:xfrm>
              <a:off x="2784" y="2419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3819" name="Rectangle 294"/>
            <p:cNvSpPr>
              <a:spLocks noChangeArrowheads="1"/>
            </p:cNvSpPr>
            <p:nvPr/>
          </p:nvSpPr>
          <p:spPr bwMode="auto">
            <a:xfrm>
              <a:off x="3000" y="2419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04800" y="4848225"/>
            <a:ext cx="1216025" cy="942975"/>
            <a:chOff x="2400" y="3186"/>
            <a:chExt cx="766" cy="594"/>
          </a:xfrm>
        </p:grpSpPr>
        <p:sp>
          <p:nvSpPr>
            <p:cNvPr id="33821" name="Rectangle 278"/>
            <p:cNvSpPr>
              <a:spLocks noChangeArrowheads="1"/>
            </p:cNvSpPr>
            <p:nvPr/>
          </p:nvSpPr>
          <p:spPr bwMode="auto">
            <a:xfrm>
              <a:off x="2976" y="3360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22" name="Rectangle 278"/>
            <p:cNvSpPr>
              <a:spLocks noChangeArrowheads="1"/>
            </p:cNvSpPr>
            <p:nvPr/>
          </p:nvSpPr>
          <p:spPr bwMode="auto">
            <a:xfrm>
              <a:off x="2400" y="3360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23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3024" y="3456"/>
              <a:ext cx="101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  <a:endParaRPr lang="ar-E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33824" name="Rectangle 278"/>
            <p:cNvSpPr>
              <a:spLocks noChangeArrowheads="1"/>
            </p:cNvSpPr>
            <p:nvPr/>
          </p:nvSpPr>
          <p:spPr bwMode="auto">
            <a:xfrm>
              <a:off x="2784" y="3360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25" name="Rectangle 278"/>
            <p:cNvSpPr>
              <a:spLocks noChangeArrowheads="1"/>
            </p:cNvSpPr>
            <p:nvPr/>
          </p:nvSpPr>
          <p:spPr bwMode="auto">
            <a:xfrm>
              <a:off x="2592" y="3360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33826" name="Rectangle 291"/>
            <p:cNvSpPr>
              <a:spLocks noChangeArrowheads="1"/>
            </p:cNvSpPr>
            <p:nvPr/>
          </p:nvSpPr>
          <p:spPr bwMode="auto">
            <a:xfrm>
              <a:off x="2480" y="3186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3827" name="Rectangle 292"/>
            <p:cNvSpPr>
              <a:spLocks noChangeArrowheads="1"/>
            </p:cNvSpPr>
            <p:nvPr/>
          </p:nvSpPr>
          <p:spPr bwMode="auto">
            <a:xfrm>
              <a:off x="2592" y="3187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3828" name="Rectangle 293"/>
            <p:cNvSpPr>
              <a:spLocks noChangeArrowheads="1"/>
            </p:cNvSpPr>
            <p:nvPr/>
          </p:nvSpPr>
          <p:spPr bwMode="auto">
            <a:xfrm>
              <a:off x="2784" y="3187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33829" name="Rectangle 294"/>
            <p:cNvSpPr>
              <a:spLocks noChangeArrowheads="1"/>
            </p:cNvSpPr>
            <p:nvPr/>
          </p:nvSpPr>
          <p:spPr bwMode="auto">
            <a:xfrm>
              <a:off x="3000" y="318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>
                <a:solidFill>
                  <a:schemeClr val="accent2"/>
                </a:solidFill>
                <a:latin typeface="Garamond" pitchFamily="18" charset="0"/>
              </a:rPr>
              <a:t>Recommendation for Coronary Computed Tomography Angiography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9794" y="2293957"/>
            <a:ext cx="7162800" cy="3992563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400" dirty="0"/>
              <a:t>	Coronary computed tomography angiography is </a:t>
            </a:r>
            <a:r>
              <a:rPr lang="en-US" sz="2400" dirty="0">
                <a:solidFill>
                  <a:srgbClr val="D62900"/>
                </a:solidFill>
              </a:rPr>
              <a:t>not recommended</a:t>
            </a:r>
            <a:r>
              <a:rPr lang="en-US" sz="2400" dirty="0"/>
              <a:t> for cardiovascular risk assessment 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209800"/>
            <a:ext cx="1216025" cy="942975"/>
            <a:chOff x="3984" y="3150"/>
            <a:chExt cx="766" cy="594"/>
          </a:xfrm>
        </p:grpSpPr>
        <p:sp>
          <p:nvSpPr>
            <p:cNvPr id="91141" name="Rectangle 278"/>
            <p:cNvSpPr>
              <a:spLocks noChangeArrowheads="1"/>
            </p:cNvSpPr>
            <p:nvPr/>
          </p:nvSpPr>
          <p:spPr bwMode="auto">
            <a:xfrm>
              <a:off x="4560" y="3324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91142" name="Rectangle 278"/>
            <p:cNvSpPr>
              <a:spLocks noChangeArrowheads="1"/>
            </p:cNvSpPr>
            <p:nvPr/>
          </p:nvSpPr>
          <p:spPr bwMode="auto">
            <a:xfrm>
              <a:off x="4368" y="3324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grpSp>
          <p:nvGrpSpPr>
            <p:cNvPr id="3" name="Group 288"/>
            <p:cNvGrpSpPr>
              <a:grpSpLocks/>
            </p:cNvGrpSpPr>
            <p:nvPr/>
          </p:nvGrpSpPr>
          <p:grpSpPr bwMode="auto">
            <a:xfrm>
              <a:off x="4593" y="3420"/>
              <a:ext cx="111" cy="246"/>
              <a:chOff x="576" y="1824"/>
              <a:chExt cx="136" cy="270"/>
            </a:xfrm>
          </p:grpSpPr>
          <p:sp>
            <p:nvSpPr>
              <p:cNvPr id="91144" name="Freeform 289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91145" name="Freeform 290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91146" name="Rectangle 278"/>
            <p:cNvSpPr>
              <a:spLocks noChangeArrowheads="1"/>
            </p:cNvSpPr>
            <p:nvPr/>
          </p:nvSpPr>
          <p:spPr bwMode="auto">
            <a:xfrm>
              <a:off x="3984" y="3324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91147" name="Rectangle 278"/>
            <p:cNvSpPr>
              <a:spLocks noChangeArrowheads="1"/>
            </p:cNvSpPr>
            <p:nvPr/>
          </p:nvSpPr>
          <p:spPr bwMode="auto">
            <a:xfrm>
              <a:off x="4176" y="3324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91148" name="Rectangle 291"/>
            <p:cNvSpPr>
              <a:spLocks noChangeArrowheads="1"/>
            </p:cNvSpPr>
            <p:nvPr/>
          </p:nvSpPr>
          <p:spPr bwMode="auto">
            <a:xfrm>
              <a:off x="4064" y="315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91149" name="Rectangle 292"/>
            <p:cNvSpPr>
              <a:spLocks noChangeArrowheads="1"/>
            </p:cNvSpPr>
            <p:nvPr/>
          </p:nvSpPr>
          <p:spPr bwMode="auto">
            <a:xfrm>
              <a:off x="4176" y="315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91150" name="Rectangle 293"/>
            <p:cNvSpPr>
              <a:spLocks noChangeArrowheads="1"/>
            </p:cNvSpPr>
            <p:nvPr/>
          </p:nvSpPr>
          <p:spPr bwMode="auto">
            <a:xfrm>
              <a:off x="4368" y="3151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91151" name="Rectangle 294"/>
            <p:cNvSpPr>
              <a:spLocks noChangeArrowheads="1"/>
            </p:cNvSpPr>
            <p:nvPr/>
          </p:nvSpPr>
          <p:spPr bwMode="auto">
            <a:xfrm>
              <a:off x="4584" y="3151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accent2"/>
                </a:solidFill>
                <a:latin typeface="Garamond" pitchFamily="18" charset="0"/>
              </a:rPr>
              <a:t>Recommendation for Magnetic Resonance Imaging of Plaque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5994" y="2286016"/>
            <a:ext cx="7086600" cy="342900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400" dirty="0"/>
              <a:t>	Magnetic resonance imaging for detection of vascular plaque is </a:t>
            </a:r>
            <a:r>
              <a:rPr lang="en-US" sz="2400" dirty="0">
                <a:solidFill>
                  <a:srgbClr val="D62900"/>
                </a:solidFill>
              </a:rPr>
              <a:t>not recommended</a:t>
            </a:r>
            <a:r>
              <a:rPr lang="en-US" sz="2400" dirty="0"/>
              <a:t> for cardiovascular risk assessment </a:t>
            </a:r>
            <a:r>
              <a:rPr lang="en-US" sz="2400" dirty="0" smtClean="0"/>
              <a:t> .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209800"/>
            <a:ext cx="1216025" cy="942975"/>
            <a:chOff x="3984" y="3150"/>
            <a:chExt cx="766" cy="594"/>
          </a:xfrm>
        </p:grpSpPr>
        <p:sp>
          <p:nvSpPr>
            <p:cNvPr id="92165" name="Rectangle 278"/>
            <p:cNvSpPr>
              <a:spLocks noChangeArrowheads="1"/>
            </p:cNvSpPr>
            <p:nvPr/>
          </p:nvSpPr>
          <p:spPr bwMode="auto">
            <a:xfrm>
              <a:off x="4560" y="3324"/>
              <a:ext cx="190" cy="420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92166" name="Rectangle 278"/>
            <p:cNvSpPr>
              <a:spLocks noChangeArrowheads="1"/>
            </p:cNvSpPr>
            <p:nvPr/>
          </p:nvSpPr>
          <p:spPr bwMode="auto">
            <a:xfrm>
              <a:off x="4368" y="3324"/>
              <a:ext cx="190" cy="420"/>
            </a:xfrm>
            <a:prstGeom prst="rect">
              <a:avLst/>
            </a:prstGeom>
            <a:solidFill>
              <a:srgbClr val="D37D4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grpSp>
          <p:nvGrpSpPr>
            <p:cNvPr id="3" name="Group 288"/>
            <p:cNvGrpSpPr>
              <a:grpSpLocks/>
            </p:cNvGrpSpPr>
            <p:nvPr/>
          </p:nvGrpSpPr>
          <p:grpSpPr bwMode="auto">
            <a:xfrm>
              <a:off x="4593" y="3420"/>
              <a:ext cx="111" cy="246"/>
              <a:chOff x="576" y="1824"/>
              <a:chExt cx="136" cy="270"/>
            </a:xfrm>
          </p:grpSpPr>
          <p:sp>
            <p:nvSpPr>
              <p:cNvPr id="92168" name="Freeform 289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92169" name="Freeform 290"/>
              <p:cNvSpPr>
                <a:spLocks/>
              </p:cNvSpPr>
              <p:nvPr/>
            </p:nvSpPr>
            <p:spPr bwMode="auto">
              <a:xfrm>
                <a:off x="576" y="1824"/>
                <a:ext cx="136" cy="270"/>
              </a:xfrm>
              <a:custGeom>
                <a:avLst/>
                <a:gdLst>
                  <a:gd name="T0" fmla="*/ 136 w 136"/>
                  <a:gd name="T1" fmla="*/ 180 h 270"/>
                  <a:gd name="T2" fmla="*/ 127 w 136"/>
                  <a:gd name="T3" fmla="*/ 219 h 270"/>
                  <a:gd name="T4" fmla="*/ 114 w 136"/>
                  <a:gd name="T5" fmla="*/ 247 h 270"/>
                  <a:gd name="T6" fmla="*/ 97 w 136"/>
                  <a:gd name="T7" fmla="*/ 264 h 270"/>
                  <a:gd name="T8" fmla="*/ 72 w 136"/>
                  <a:gd name="T9" fmla="*/ 270 h 270"/>
                  <a:gd name="T10" fmla="*/ 52 w 136"/>
                  <a:gd name="T11" fmla="*/ 267 h 270"/>
                  <a:gd name="T12" fmla="*/ 38 w 136"/>
                  <a:gd name="T13" fmla="*/ 261 h 270"/>
                  <a:gd name="T14" fmla="*/ 29 w 136"/>
                  <a:gd name="T15" fmla="*/ 250 h 270"/>
                  <a:gd name="T16" fmla="*/ 18 w 136"/>
                  <a:gd name="T17" fmla="*/ 234 h 270"/>
                  <a:gd name="T18" fmla="*/ 11 w 136"/>
                  <a:gd name="T19" fmla="*/ 214 h 270"/>
                  <a:gd name="T20" fmla="*/ 4 w 136"/>
                  <a:gd name="T21" fmla="*/ 188 h 270"/>
                  <a:gd name="T22" fmla="*/ 1 w 136"/>
                  <a:gd name="T23" fmla="*/ 157 h 270"/>
                  <a:gd name="T24" fmla="*/ 0 w 136"/>
                  <a:gd name="T25" fmla="*/ 119 h 270"/>
                  <a:gd name="T26" fmla="*/ 4 w 136"/>
                  <a:gd name="T27" fmla="*/ 77 h 270"/>
                  <a:gd name="T28" fmla="*/ 14 w 136"/>
                  <a:gd name="T29" fmla="*/ 44 h 270"/>
                  <a:gd name="T30" fmla="*/ 29 w 136"/>
                  <a:gd name="T31" fmla="*/ 20 h 270"/>
                  <a:gd name="T32" fmla="*/ 48 w 136"/>
                  <a:gd name="T33" fmla="*/ 4 h 270"/>
                  <a:gd name="T34" fmla="*/ 71 w 136"/>
                  <a:gd name="T35" fmla="*/ 0 h 270"/>
                  <a:gd name="T36" fmla="*/ 88 w 136"/>
                  <a:gd name="T37" fmla="*/ 3 h 270"/>
                  <a:gd name="T38" fmla="*/ 103 w 136"/>
                  <a:gd name="T39" fmla="*/ 10 h 270"/>
                  <a:gd name="T40" fmla="*/ 116 w 136"/>
                  <a:gd name="T41" fmla="*/ 26 h 270"/>
                  <a:gd name="T42" fmla="*/ 125 w 136"/>
                  <a:gd name="T43" fmla="*/ 46 h 270"/>
                  <a:gd name="T44" fmla="*/ 133 w 136"/>
                  <a:gd name="T45" fmla="*/ 71 h 270"/>
                  <a:gd name="T46" fmla="*/ 96 w 136"/>
                  <a:gd name="T47" fmla="*/ 92 h 270"/>
                  <a:gd name="T48" fmla="*/ 93 w 136"/>
                  <a:gd name="T49" fmla="*/ 80 h 270"/>
                  <a:gd name="T50" fmla="*/ 86 w 136"/>
                  <a:gd name="T51" fmla="*/ 68 h 270"/>
                  <a:gd name="T52" fmla="*/ 77 w 136"/>
                  <a:gd name="T53" fmla="*/ 61 h 270"/>
                  <a:gd name="T54" fmla="*/ 68 w 136"/>
                  <a:gd name="T55" fmla="*/ 61 h 270"/>
                  <a:gd name="T56" fmla="*/ 59 w 136"/>
                  <a:gd name="T57" fmla="*/ 66 h 270"/>
                  <a:gd name="T58" fmla="*/ 51 w 136"/>
                  <a:gd name="T59" fmla="*/ 77 h 270"/>
                  <a:gd name="T60" fmla="*/ 46 w 136"/>
                  <a:gd name="T61" fmla="*/ 92 h 270"/>
                  <a:gd name="T62" fmla="*/ 45 w 136"/>
                  <a:gd name="T63" fmla="*/ 111 h 270"/>
                  <a:gd name="T64" fmla="*/ 43 w 136"/>
                  <a:gd name="T65" fmla="*/ 134 h 270"/>
                  <a:gd name="T66" fmla="*/ 45 w 136"/>
                  <a:gd name="T67" fmla="*/ 163 h 270"/>
                  <a:gd name="T68" fmla="*/ 48 w 136"/>
                  <a:gd name="T69" fmla="*/ 183 h 270"/>
                  <a:gd name="T70" fmla="*/ 52 w 136"/>
                  <a:gd name="T71" fmla="*/ 197 h 270"/>
                  <a:gd name="T72" fmla="*/ 59 w 136"/>
                  <a:gd name="T73" fmla="*/ 205 h 270"/>
                  <a:gd name="T74" fmla="*/ 66 w 136"/>
                  <a:gd name="T75" fmla="*/ 210 h 270"/>
                  <a:gd name="T76" fmla="*/ 76 w 136"/>
                  <a:gd name="T77" fmla="*/ 208 h 270"/>
                  <a:gd name="T78" fmla="*/ 83 w 136"/>
                  <a:gd name="T79" fmla="*/ 205 h 270"/>
                  <a:gd name="T80" fmla="*/ 88 w 136"/>
                  <a:gd name="T81" fmla="*/ 197 h 270"/>
                  <a:gd name="T82" fmla="*/ 96 w 136"/>
                  <a:gd name="T83" fmla="*/ 171 h 2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270"/>
                  <a:gd name="T128" fmla="*/ 136 w 136"/>
                  <a:gd name="T129" fmla="*/ 270 h 2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270">
                    <a:moveTo>
                      <a:pt x="97" y="159"/>
                    </a:moveTo>
                    <a:lnTo>
                      <a:pt x="116" y="170"/>
                    </a:lnTo>
                    <a:lnTo>
                      <a:pt x="136" y="180"/>
                    </a:lnTo>
                    <a:lnTo>
                      <a:pt x="133" y="194"/>
                    </a:lnTo>
                    <a:lnTo>
                      <a:pt x="130" y="208"/>
                    </a:lnTo>
                    <a:lnTo>
                      <a:pt x="127" y="219"/>
                    </a:lnTo>
                    <a:lnTo>
                      <a:pt x="124" y="230"/>
                    </a:lnTo>
                    <a:lnTo>
                      <a:pt x="119" y="239"/>
                    </a:lnTo>
                    <a:lnTo>
                      <a:pt x="114" y="247"/>
                    </a:lnTo>
                    <a:lnTo>
                      <a:pt x="110" y="255"/>
                    </a:lnTo>
                    <a:lnTo>
                      <a:pt x="103" y="261"/>
                    </a:lnTo>
                    <a:lnTo>
                      <a:pt x="97" y="264"/>
                    </a:lnTo>
                    <a:lnTo>
                      <a:pt x="89" y="268"/>
                    </a:lnTo>
                    <a:lnTo>
                      <a:pt x="82" y="270"/>
                    </a:lnTo>
                    <a:lnTo>
                      <a:pt x="72" y="270"/>
                    </a:lnTo>
                    <a:lnTo>
                      <a:pt x="62" y="270"/>
                    </a:lnTo>
                    <a:lnTo>
                      <a:pt x="57" y="268"/>
                    </a:lnTo>
                    <a:lnTo>
                      <a:pt x="52" y="267"/>
                    </a:lnTo>
                    <a:lnTo>
                      <a:pt x="48" y="265"/>
                    </a:lnTo>
                    <a:lnTo>
                      <a:pt x="43" y="264"/>
                    </a:lnTo>
                    <a:lnTo>
                      <a:pt x="38" y="261"/>
                    </a:lnTo>
                    <a:lnTo>
                      <a:pt x="35" y="258"/>
                    </a:lnTo>
                    <a:lnTo>
                      <a:pt x="32" y="255"/>
                    </a:lnTo>
                    <a:lnTo>
                      <a:pt x="29" y="250"/>
                    </a:lnTo>
                    <a:lnTo>
                      <a:pt x="25" y="245"/>
                    </a:lnTo>
                    <a:lnTo>
                      <a:pt x="21" y="241"/>
                    </a:lnTo>
                    <a:lnTo>
                      <a:pt x="18" y="234"/>
                    </a:lnTo>
                    <a:lnTo>
                      <a:pt x="15" y="228"/>
                    </a:lnTo>
                    <a:lnTo>
                      <a:pt x="14" y="222"/>
                    </a:lnTo>
                    <a:lnTo>
                      <a:pt x="11" y="214"/>
                    </a:lnTo>
                    <a:lnTo>
                      <a:pt x="8" y="207"/>
                    </a:lnTo>
                    <a:lnTo>
                      <a:pt x="6" y="197"/>
                    </a:lnTo>
                    <a:lnTo>
                      <a:pt x="4" y="188"/>
                    </a:lnTo>
                    <a:lnTo>
                      <a:pt x="3" y="179"/>
                    </a:lnTo>
                    <a:lnTo>
                      <a:pt x="1" y="168"/>
                    </a:lnTo>
                    <a:lnTo>
                      <a:pt x="1" y="157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3" y="91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1" y="54"/>
                    </a:lnTo>
                    <a:lnTo>
                      <a:pt x="14" y="44"/>
                    </a:lnTo>
                    <a:lnTo>
                      <a:pt x="18" y="35"/>
                    </a:lnTo>
                    <a:lnTo>
                      <a:pt x="23" y="26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4" y="3"/>
                    </a:lnTo>
                    <a:lnTo>
                      <a:pt x="62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3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1" y="20"/>
                    </a:lnTo>
                    <a:lnTo>
                      <a:pt x="116" y="26"/>
                    </a:lnTo>
                    <a:lnTo>
                      <a:pt x="119" y="32"/>
                    </a:lnTo>
                    <a:lnTo>
                      <a:pt x="122" y="38"/>
                    </a:lnTo>
                    <a:lnTo>
                      <a:pt x="125" y="46"/>
                    </a:lnTo>
                    <a:lnTo>
                      <a:pt x="128" y="54"/>
                    </a:lnTo>
                    <a:lnTo>
                      <a:pt x="130" y="61"/>
                    </a:lnTo>
                    <a:lnTo>
                      <a:pt x="133" y="71"/>
                    </a:lnTo>
                    <a:lnTo>
                      <a:pt x="134" y="81"/>
                    </a:lnTo>
                    <a:lnTo>
                      <a:pt x="96" y="97"/>
                    </a:lnTo>
                    <a:lnTo>
                      <a:pt x="96" y="92"/>
                    </a:lnTo>
                    <a:lnTo>
                      <a:pt x="94" y="86"/>
                    </a:lnTo>
                    <a:lnTo>
                      <a:pt x="93" y="83"/>
                    </a:lnTo>
                    <a:lnTo>
                      <a:pt x="93" y="80"/>
                    </a:lnTo>
                    <a:lnTo>
                      <a:pt x="89" y="75"/>
                    </a:lnTo>
                    <a:lnTo>
                      <a:pt x="88" y="71"/>
                    </a:lnTo>
                    <a:lnTo>
                      <a:pt x="86" y="68"/>
                    </a:lnTo>
                    <a:lnTo>
                      <a:pt x="83" y="66"/>
                    </a:lnTo>
                    <a:lnTo>
                      <a:pt x="80" y="63"/>
                    </a:lnTo>
                    <a:lnTo>
                      <a:pt x="77" y="61"/>
                    </a:lnTo>
                    <a:lnTo>
                      <a:pt x="74" y="61"/>
                    </a:lnTo>
                    <a:lnTo>
                      <a:pt x="71" y="60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2" y="63"/>
                    </a:lnTo>
                    <a:lnTo>
                      <a:pt x="59" y="66"/>
                    </a:lnTo>
                    <a:lnTo>
                      <a:pt x="55" y="69"/>
                    </a:lnTo>
                    <a:lnTo>
                      <a:pt x="54" y="72"/>
                    </a:lnTo>
                    <a:lnTo>
                      <a:pt x="51" y="77"/>
                    </a:lnTo>
                    <a:lnTo>
                      <a:pt x="49" y="83"/>
                    </a:lnTo>
                    <a:lnTo>
                      <a:pt x="48" y="88"/>
                    </a:lnTo>
                    <a:lnTo>
                      <a:pt x="46" y="92"/>
                    </a:lnTo>
                    <a:lnTo>
                      <a:pt x="46" y="97"/>
                    </a:lnTo>
                    <a:lnTo>
                      <a:pt x="45" y="103"/>
                    </a:lnTo>
                    <a:lnTo>
                      <a:pt x="45" y="111"/>
                    </a:lnTo>
                    <a:lnTo>
                      <a:pt x="43" y="117"/>
                    </a:lnTo>
                    <a:lnTo>
                      <a:pt x="43" y="126"/>
                    </a:lnTo>
                    <a:lnTo>
                      <a:pt x="43" y="134"/>
                    </a:lnTo>
                    <a:lnTo>
                      <a:pt x="43" y="145"/>
                    </a:lnTo>
                    <a:lnTo>
                      <a:pt x="43" y="154"/>
                    </a:lnTo>
                    <a:lnTo>
                      <a:pt x="45" y="163"/>
                    </a:lnTo>
                    <a:lnTo>
                      <a:pt x="45" y="171"/>
                    </a:lnTo>
                    <a:lnTo>
                      <a:pt x="46" y="177"/>
                    </a:lnTo>
                    <a:lnTo>
                      <a:pt x="48" y="183"/>
                    </a:lnTo>
                    <a:lnTo>
                      <a:pt x="49" y="190"/>
                    </a:lnTo>
                    <a:lnTo>
                      <a:pt x="51" y="194"/>
                    </a:lnTo>
                    <a:lnTo>
                      <a:pt x="52" y="197"/>
                    </a:lnTo>
                    <a:lnTo>
                      <a:pt x="54" y="200"/>
                    </a:lnTo>
                    <a:lnTo>
                      <a:pt x="55" y="204"/>
                    </a:lnTo>
                    <a:lnTo>
                      <a:pt x="59" y="205"/>
                    </a:lnTo>
                    <a:lnTo>
                      <a:pt x="62" y="207"/>
                    </a:lnTo>
                    <a:lnTo>
                      <a:pt x="63" y="208"/>
                    </a:lnTo>
                    <a:lnTo>
                      <a:pt x="66" y="210"/>
                    </a:lnTo>
                    <a:lnTo>
                      <a:pt x="69" y="210"/>
                    </a:lnTo>
                    <a:lnTo>
                      <a:pt x="72" y="210"/>
                    </a:lnTo>
                    <a:lnTo>
                      <a:pt x="76" y="208"/>
                    </a:lnTo>
                    <a:lnTo>
                      <a:pt x="79" y="208"/>
                    </a:lnTo>
                    <a:lnTo>
                      <a:pt x="80" y="207"/>
                    </a:lnTo>
                    <a:lnTo>
                      <a:pt x="83" y="205"/>
                    </a:lnTo>
                    <a:lnTo>
                      <a:pt x="85" y="202"/>
                    </a:lnTo>
                    <a:lnTo>
                      <a:pt x="86" y="199"/>
                    </a:lnTo>
                    <a:lnTo>
                      <a:pt x="88" y="197"/>
                    </a:lnTo>
                    <a:lnTo>
                      <a:pt x="91" y="190"/>
                    </a:lnTo>
                    <a:lnTo>
                      <a:pt x="94" y="180"/>
                    </a:lnTo>
                    <a:lnTo>
                      <a:pt x="96" y="171"/>
                    </a:lnTo>
                    <a:lnTo>
                      <a:pt x="97" y="165"/>
                    </a:lnTo>
                    <a:lnTo>
                      <a:pt x="97" y="15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92170" name="Rectangle 278"/>
            <p:cNvSpPr>
              <a:spLocks noChangeArrowheads="1"/>
            </p:cNvSpPr>
            <p:nvPr/>
          </p:nvSpPr>
          <p:spPr bwMode="auto">
            <a:xfrm>
              <a:off x="3984" y="3324"/>
              <a:ext cx="190" cy="420"/>
            </a:xfrm>
            <a:prstGeom prst="rect">
              <a:avLst/>
            </a:prstGeom>
            <a:solidFill>
              <a:srgbClr val="7AB96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92171" name="Rectangle 278"/>
            <p:cNvSpPr>
              <a:spLocks noChangeArrowheads="1"/>
            </p:cNvSpPr>
            <p:nvPr/>
          </p:nvSpPr>
          <p:spPr bwMode="auto">
            <a:xfrm>
              <a:off x="4176" y="3324"/>
              <a:ext cx="190" cy="420"/>
            </a:xfrm>
            <a:prstGeom prst="rect">
              <a:avLst/>
            </a:prstGeom>
            <a:solidFill>
              <a:srgbClr val="EEA10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ar-EG" sz="2400">
                <a:solidFill>
                  <a:schemeClr val="bg1"/>
                </a:solidFill>
                <a:ea typeface="Geneva" pitchFamily="-107" charset="-128"/>
              </a:endParaRPr>
            </a:p>
          </p:txBody>
        </p:sp>
        <p:sp>
          <p:nvSpPr>
            <p:cNvPr id="92172" name="Rectangle 291"/>
            <p:cNvSpPr>
              <a:spLocks noChangeArrowheads="1"/>
            </p:cNvSpPr>
            <p:nvPr/>
          </p:nvSpPr>
          <p:spPr bwMode="auto">
            <a:xfrm>
              <a:off x="4064" y="315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92173" name="Rectangle 292"/>
            <p:cNvSpPr>
              <a:spLocks noChangeArrowheads="1"/>
            </p:cNvSpPr>
            <p:nvPr/>
          </p:nvSpPr>
          <p:spPr bwMode="auto">
            <a:xfrm>
              <a:off x="4176" y="315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IIa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92174" name="Rectangle 293"/>
            <p:cNvSpPr>
              <a:spLocks noChangeArrowheads="1"/>
            </p:cNvSpPr>
            <p:nvPr/>
          </p:nvSpPr>
          <p:spPr bwMode="auto">
            <a:xfrm>
              <a:off x="4368" y="3151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IIb</a:t>
              </a:r>
              <a:endParaRPr lang="en-US">
                <a:ea typeface="ＭＳ Ｐゴシック" charset="-128"/>
              </a:endParaRPr>
            </a:p>
          </p:txBody>
        </p:sp>
        <p:sp>
          <p:nvSpPr>
            <p:cNvPr id="92175" name="Rectangle 294"/>
            <p:cNvSpPr>
              <a:spLocks noChangeArrowheads="1"/>
            </p:cNvSpPr>
            <p:nvPr/>
          </p:nvSpPr>
          <p:spPr bwMode="auto">
            <a:xfrm>
              <a:off x="4584" y="3151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 charset="-128"/>
                </a:rPr>
                <a:t>III</a:t>
              </a:r>
              <a:endParaRPr lang="en-US"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1603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Take home messages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8001056" cy="4643470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/>
              <a:t>2. CTA (non invasive) </a:t>
            </a:r>
            <a:r>
              <a:rPr lang="en-US" sz="4000" dirty="0" err="1" smtClean="0"/>
              <a:t>vs</a:t>
            </a:r>
            <a:r>
              <a:rPr lang="en-US" sz="4000" dirty="0" smtClean="0"/>
              <a:t> coronary </a:t>
            </a:r>
            <a:r>
              <a:rPr lang="ar-EG" sz="4000" dirty="0" smtClean="0"/>
              <a:t> </a:t>
            </a:r>
            <a:r>
              <a:rPr lang="en-US" sz="4000" dirty="0" err="1" smtClean="0"/>
              <a:t>angio</a:t>
            </a:r>
            <a:r>
              <a:rPr lang="en-US" sz="4000" dirty="0" smtClean="0"/>
              <a:t> (invasive)</a:t>
            </a:r>
          </a:p>
          <a:p>
            <a:pPr algn="l" rtl="0"/>
            <a:endParaRPr lang="en-US" sz="4000" dirty="0" smtClean="0"/>
          </a:p>
          <a:p>
            <a:pPr algn="l"/>
            <a:r>
              <a:rPr lang="en-US" sz="2800" dirty="0" smtClean="0"/>
              <a:t>	Repeated invasive coronary angiography  increase  risk of complication (</a:t>
            </a:r>
            <a:r>
              <a:rPr lang="en-US" sz="2800" dirty="0" err="1" smtClean="0"/>
              <a:t>subclavian</a:t>
            </a:r>
            <a:r>
              <a:rPr lang="en-US" sz="2800" dirty="0" smtClean="0"/>
              <a:t> dissection)  </a:t>
            </a:r>
            <a:endParaRPr lang="ar-EG" sz="2800" dirty="0" smtClean="0"/>
          </a:p>
          <a:p>
            <a:pPr algn="l"/>
            <a:r>
              <a:rPr lang="en-US" sz="4000" dirty="0" smtClean="0"/>
              <a:t> </a:t>
            </a:r>
            <a:endParaRPr lang="ar-EG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57223" y="1815117"/>
          <a:ext cx="7858182" cy="4257089"/>
        </p:xfrm>
        <a:graphic>
          <a:graphicData uri="http://schemas.openxmlformats.org/drawingml/2006/table">
            <a:tbl>
              <a:tblPr/>
              <a:tblGrid>
                <a:gridCol w="859467"/>
                <a:gridCol w="3069623"/>
                <a:gridCol w="1964546"/>
                <a:gridCol w="1964546"/>
              </a:tblGrid>
              <a:tr h="190016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    Indication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Appropriate Use </a:t>
                      </a:r>
                      <a:r>
                        <a:rPr lang="en-US" sz="1200" i="0" dirty="0" smtClean="0">
                          <a:latin typeface="Times New Roman"/>
                          <a:ea typeface="Times New Roman"/>
                          <a:cs typeface="Arial"/>
                        </a:rPr>
                        <a:t>  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0016"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0016"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Times New Roman"/>
                          <a:ea typeface="Times New Roman"/>
                          <a:cs typeface="Arial"/>
                        </a:rPr>
                        <a:t>Symptomatic (Ischemic Equivalent)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0016"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80033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• Evaluation of graft patency after CABG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A  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80033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• Prior coronary stent with stent diameter &lt;3 mm or not known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I  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80033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• Prior coronary stent with stent diameter 3 mm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U  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0016"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Times New Roman"/>
                          <a:ea typeface="Times New Roman"/>
                          <a:cs typeface="Arial"/>
                        </a:rPr>
                        <a:t>Asymptomatic—CABG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001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16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Times New Roman"/>
                          <a:ea typeface="Times New Roman"/>
                          <a:cs typeface="Arial"/>
                        </a:rPr>
                        <a:t>Time Since CABG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Times New Roman"/>
                          <a:ea typeface="Times New Roman"/>
                          <a:cs typeface="Arial"/>
                        </a:rPr>
                        <a:t>&lt;5 y Ago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Times New Roman"/>
                          <a:ea typeface="Times New Roman"/>
                          <a:cs typeface="Arial"/>
                        </a:rPr>
                        <a:t>5 y Ago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016"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0016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• Prior CABG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I  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U  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016"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Times New Roman"/>
                          <a:ea typeface="Times New Roman"/>
                          <a:cs typeface="Arial"/>
                        </a:rPr>
                        <a:t>Asymptomatic—Prior Coronary </a:t>
                      </a:r>
                      <a:r>
                        <a:rPr lang="en-US" sz="1200" b="1" i="0" dirty="0" err="1">
                          <a:latin typeface="Times New Roman"/>
                          <a:ea typeface="Times New Roman"/>
                          <a:cs typeface="Arial"/>
                        </a:rPr>
                        <a:t>Stenting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0016"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80033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• Prior left main coronary stent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l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• Stent diameter 3 mm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Times New Roman"/>
                          <a:cs typeface="Arial"/>
                        </a:rPr>
                        <a:t>A  </a:t>
                      </a:r>
                      <a:endParaRPr lang="en-US" sz="12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0016"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 descr="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" cy="95250"/>
          </a:xfrm>
          <a:prstGeom prst="rect">
            <a:avLst/>
          </a:prstGeom>
          <a:noFill/>
        </p:spPr>
      </p:pic>
      <p:pic>
        <p:nvPicPr>
          <p:cNvPr id="1028" name="Picture 8" descr="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" cy="95250"/>
          </a:xfrm>
          <a:prstGeom prst="rect">
            <a:avLst/>
          </a:prstGeom>
          <a:noFill/>
        </p:spPr>
      </p:pic>
      <p:pic>
        <p:nvPicPr>
          <p:cNvPr id="1027" name="Picture 12" descr="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" cy="95250"/>
          </a:xfrm>
          <a:prstGeom prst="rect">
            <a:avLst/>
          </a:prstGeom>
          <a:noFill/>
        </p:spPr>
      </p:pic>
      <p:pic>
        <p:nvPicPr>
          <p:cNvPr id="1026" name="Picture 14" descr="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" cy="95250"/>
          </a:xfrm>
          <a:prstGeom prst="rect">
            <a:avLst/>
          </a:prstGeom>
          <a:noFill/>
        </p:spPr>
      </p:pic>
      <p:pic>
        <p:nvPicPr>
          <p:cNvPr id="1025" name="Picture 17" descr="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" cy="952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752" y="1037796"/>
            <a:ext cx="8643966" cy="605254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Risk Assessment Post-revascularization (PCI or CABG)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743340"/>
            <a:ext cx="7851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tx1"/>
                </a:solidFill>
              </a:rPr>
              <a:t>Iatrogenic SCV artery dissection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Only 6 cases in literature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3 	1995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1 	1998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2 	2010</a:t>
            </a:r>
            <a:endParaRPr lang="ar-EG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EG" dirty="0" smtClean="0"/>
          </a:p>
          <a:p>
            <a:endParaRPr lang="ar-EG" dirty="0" smtClean="0"/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1981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pPr algn="just" rtl="0">
              <a:buNone/>
            </a:pPr>
            <a:endParaRPr lang="en-US" dirty="0" smtClean="0"/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56 years old female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 Recurrent attack of </a:t>
            </a:r>
            <a:r>
              <a:rPr lang="en-US" dirty="0" err="1" smtClean="0"/>
              <a:t>anginal</a:t>
            </a:r>
            <a:r>
              <a:rPr lang="en-US" dirty="0" smtClean="0"/>
              <a:t> pain </a:t>
            </a:r>
          </a:p>
          <a:p>
            <a:pPr algn="just" rtl="0"/>
            <a:r>
              <a:rPr lang="en-US" dirty="0" smtClean="0"/>
              <a:t>Risk Factors: Obesity.</a:t>
            </a:r>
          </a:p>
          <a:p>
            <a:pPr algn="just" rtl="0"/>
            <a:r>
              <a:rPr lang="en-US" dirty="0" smtClean="0"/>
              <a:t>ECG: normal.</a:t>
            </a:r>
          </a:p>
          <a:p>
            <a:pPr algn="just" rtl="0"/>
            <a:r>
              <a:rPr lang="en-US" dirty="0" smtClean="0"/>
              <a:t>Responded to medical treatment</a:t>
            </a: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1603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Take home messages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8001056" cy="464347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3. CABG </a:t>
            </a:r>
            <a:r>
              <a:rPr lang="en-US" sz="4000" dirty="0" err="1" smtClean="0"/>
              <a:t>vs</a:t>
            </a:r>
            <a:r>
              <a:rPr lang="en-US" sz="4000" dirty="0" smtClean="0"/>
              <a:t> DES. </a:t>
            </a:r>
          </a:p>
          <a:p>
            <a:pPr algn="l"/>
            <a:r>
              <a:rPr lang="en-US" sz="4000" dirty="0" smtClean="0"/>
              <a:t>    </a:t>
            </a:r>
          </a:p>
          <a:p>
            <a:pPr algn="l"/>
            <a:r>
              <a:rPr lang="en-US" sz="4000" dirty="0" smtClean="0"/>
              <a:t>    CABG Arterial </a:t>
            </a:r>
            <a:r>
              <a:rPr lang="en-US" sz="4000" dirty="0" err="1" smtClean="0"/>
              <a:t>vs</a:t>
            </a:r>
            <a:r>
              <a:rPr lang="en-US" sz="4000" dirty="0" smtClean="0"/>
              <a:t> venous graft. </a:t>
            </a:r>
          </a:p>
          <a:p>
            <a:pPr algn="l"/>
            <a:endParaRPr lang="ar-EG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25440" y="1242420"/>
            <a:ext cx="8493120" cy="614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Arial" pitchFamily="34" charset="0"/>
              </a:rPr>
              <a:t>Cumulative incidence of MACE in patients with 3-vessel CAD based on SYNTAX score at 3-year follow-up in the SYNTAX trial treated with either CABG or PCI. CABG indicates coronary artery bypass </a:t>
            </a:r>
            <a:r>
              <a:rPr lang="en-GB" sz="2000" b="1" dirty="0" smtClean="0">
                <a:latin typeface="Arial" pitchFamily="34" charset="0"/>
              </a:rPr>
              <a:t>graft; CAD</a:t>
            </a:r>
            <a:r>
              <a:rPr lang="en-GB" sz="2000" b="1" dirty="0">
                <a:latin typeface="Arial" pitchFamily="34" charset="0"/>
              </a:rPr>
              <a:t>, coronary artery disease; </a:t>
            </a:r>
            <a:r>
              <a:rPr lang="en-GB" sz="2000" b="1" dirty="0" smtClean="0">
                <a:latin typeface="Arial" pitchFamily="34" charset="0"/>
              </a:rPr>
              <a:t>MACE</a:t>
            </a:r>
            <a:r>
              <a:rPr lang="ar-EG" sz="2000" b="1" dirty="0" smtClean="0">
                <a:latin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</a:rPr>
              <a:t> </a:t>
            </a:r>
            <a:r>
              <a:rPr lang="ar-EG" sz="2000" b="1" dirty="0" smtClean="0">
                <a:latin typeface="Arial" pitchFamily="34" charset="0"/>
              </a:rPr>
              <a:t>  </a:t>
            </a:r>
            <a:endParaRPr lang="en-GB" sz="2000" b="1" dirty="0">
              <a:latin typeface="Arial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280" y="5715960"/>
            <a:ext cx="1958400" cy="979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40" y="2853135"/>
            <a:ext cx="7804800" cy="2719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latin typeface="Arial" pitchFamily="34" charset="0"/>
              </a:rPr>
              <a:t>et al. Circulation 2011;124:e574-e651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2480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latin typeface="Arial" pitchFamily="34" charset="0"/>
              </a:rPr>
              <a:t>Copyright © American Heart Associatio</a:t>
            </a:r>
            <a:r>
              <a:rPr lang="en-GB" sz="900" dirty="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90721" y="2498663"/>
            <a:ext cx="723888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4000" b="1" dirty="0">
                <a:latin typeface="Garamond" pitchFamily="18" charset="0"/>
              </a:rPr>
              <a:t>Bypass Graft Conduit</a:t>
            </a:r>
            <a:endParaRPr lang="en-US" sz="4000" b="1" dirty="0">
              <a:latin typeface="Garamond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54279"/>
            <a:ext cx="9144000" cy="56014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800" b="1" dirty="0" err="1">
                <a:solidFill>
                  <a:schemeClr val="bg1"/>
                </a:solidFill>
                <a:latin typeface="Garamond" pitchFamily="18" charset="0"/>
              </a:rPr>
              <a:t>Intraoperative</a:t>
            </a:r>
            <a:r>
              <a:rPr lang="en-US" sz="3800" b="1" dirty="0">
                <a:solidFill>
                  <a:schemeClr val="bg1"/>
                </a:solidFill>
                <a:latin typeface="Garamond" pitchFamily="18" charset="0"/>
              </a:rPr>
              <a:t>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 tIns="41473"/>
          <a:lstStyle/>
          <a:p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Bypass Graft Conduit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676160" y="1600008"/>
            <a:ext cx="7011360" cy="3963296"/>
          </a:xfrm>
        </p:spPr>
        <p:txBody>
          <a:bodyPr lIns="82945" tIns="41473" rIns="82945" bIns="41473"/>
          <a:lstStyle/>
          <a:p>
            <a:pPr>
              <a:buFontTx/>
              <a:buNone/>
            </a:pPr>
            <a:endParaRPr lang="en-US" b="1" dirty="0" smtClean="0"/>
          </a:p>
          <a:p>
            <a:pPr algn="l">
              <a:buFontTx/>
              <a:buNone/>
            </a:pPr>
            <a:r>
              <a:rPr lang="en-US" b="1" dirty="0" smtClean="0"/>
              <a:t>	</a:t>
            </a:r>
            <a:r>
              <a:rPr lang="en-US" sz="2000" dirty="0" smtClean="0"/>
              <a:t>If possible, the LIMA should be used to bypass the LAD artery when bypass of the LAD artery is indicated. </a:t>
            </a:r>
          </a:p>
          <a:p>
            <a:pPr algn="l">
              <a:buFontTx/>
              <a:buNone/>
            </a:pPr>
            <a:endParaRPr lang="en-US" sz="2000" i="1" dirty="0" smtClean="0"/>
          </a:p>
          <a:p>
            <a:pPr algn="l">
              <a:buFontTx/>
              <a:buNone/>
            </a:pPr>
            <a:endParaRPr lang="en-US" sz="2000" i="1" dirty="0" smtClean="0"/>
          </a:p>
          <a:p>
            <a:pPr algn="l">
              <a:buFontTx/>
              <a:buNone/>
            </a:pPr>
            <a:endParaRPr lang="en-US" sz="2000" dirty="0" smtClean="0"/>
          </a:p>
          <a:p>
            <a:pPr algn="l">
              <a:buFontTx/>
              <a:buNone/>
            </a:pPr>
            <a:r>
              <a:rPr lang="en-US" sz="2000" dirty="0" smtClean="0"/>
              <a:t>	The right IMA is probably indicated to bypass the LAD artery when the LIMA is unavailable or unsuitable as a bypass conduit.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305280" y="1905320"/>
            <a:ext cx="1278720" cy="943299"/>
            <a:chOff x="3986" y="942"/>
            <a:chExt cx="806" cy="594"/>
          </a:xfrm>
        </p:grpSpPr>
        <p:sp>
          <p:nvSpPr>
            <p:cNvPr id="4112" name="Rectangle 278"/>
            <p:cNvSpPr>
              <a:spLocks noChangeArrowheads="1"/>
            </p:cNvSpPr>
            <p:nvPr/>
          </p:nvSpPr>
          <p:spPr bwMode="auto">
            <a:xfrm>
              <a:off x="3986" y="1116"/>
              <a:ext cx="190" cy="420"/>
            </a:xfrm>
            <a:prstGeom prst="rect">
              <a:avLst/>
            </a:prstGeom>
            <a:solidFill>
              <a:srgbClr val="57AC6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13" name="Rectangle 278"/>
            <p:cNvSpPr>
              <a:spLocks noChangeArrowheads="1"/>
            </p:cNvSpPr>
            <p:nvPr/>
          </p:nvSpPr>
          <p:spPr bwMode="auto">
            <a:xfrm>
              <a:off x="4370" y="1116"/>
              <a:ext cx="190" cy="420"/>
            </a:xfrm>
            <a:prstGeom prst="rect">
              <a:avLst/>
            </a:prstGeom>
            <a:solidFill>
              <a:srgbClr val="F7983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14" name="Rectangle 278"/>
            <p:cNvSpPr>
              <a:spLocks noChangeArrowheads="1"/>
            </p:cNvSpPr>
            <p:nvPr/>
          </p:nvSpPr>
          <p:spPr bwMode="auto">
            <a:xfrm>
              <a:off x="4178" y="1116"/>
              <a:ext cx="190" cy="420"/>
            </a:xfrm>
            <a:prstGeom prst="rect">
              <a:avLst/>
            </a:prstGeom>
            <a:solidFill>
              <a:srgbClr val="FDCC3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15" name="Rectangle 278"/>
            <p:cNvSpPr>
              <a:spLocks noChangeArrowheads="1"/>
            </p:cNvSpPr>
            <p:nvPr/>
          </p:nvSpPr>
          <p:spPr bwMode="auto">
            <a:xfrm>
              <a:off x="4562" y="1116"/>
              <a:ext cx="190" cy="420"/>
            </a:xfrm>
            <a:prstGeom prst="rect">
              <a:avLst/>
            </a:prstGeom>
            <a:solidFill>
              <a:srgbClr val="C9382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16" name="Rectangle 291"/>
            <p:cNvSpPr>
              <a:spLocks noChangeArrowheads="1"/>
            </p:cNvSpPr>
            <p:nvPr/>
          </p:nvSpPr>
          <p:spPr bwMode="auto">
            <a:xfrm>
              <a:off x="4078" y="942"/>
              <a:ext cx="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117" name="Rectangle 292"/>
            <p:cNvSpPr>
              <a:spLocks noChangeArrowheads="1"/>
            </p:cNvSpPr>
            <p:nvPr/>
          </p:nvSpPr>
          <p:spPr bwMode="auto">
            <a:xfrm>
              <a:off x="4213" y="943"/>
              <a:ext cx="1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IIa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118" name="Rectangle 293"/>
            <p:cNvSpPr>
              <a:spLocks noChangeArrowheads="1"/>
            </p:cNvSpPr>
            <p:nvPr/>
          </p:nvSpPr>
          <p:spPr bwMode="auto">
            <a:xfrm>
              <a:off x="4403" y="943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IIb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119" name="Rectangle 294"/>
            <p:cNvSpPr>
              <a:spLocks noChangeArrowheads="1"/>
            </p:cNvSpPr>
            <p:nvPr/>
          </p:nvSpPr>
          <p:spPr bwMode="auto">
            <a:xfrm>
              <a:off x="4622" y="943"/>
              <a:ext cx="17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III</a:t>
              </a:r>
              <a:endParaRPr lang="en-US">
                <a:ea typeface="ＭＳ Ｐゴシック"/>
                <a:cs typeface="ＭＳ Ｐゴシック"/>
              </a:endParaRPr>
            </a:p>
          </p:txBody>
        </p:sp>
      </p:grpSp>
      <p:sp>
        <p:nvSpPr>
          <p:cNvPr id="4101" name="WordArt 622"/>
          <p:cNvSpPr>
            <a:spLocks noChangeArrowheads="1" noChangeShapeType="1" noTextEdit="1"/>
          </p:cNvSpPr>
          <p:nvPr/>
        </p:nvSpPr>
        <p:spPr bwMode="auto">
          <a:xfrm>
            <a:off x="381600" y="2285521"/>
            <a:ext cx="159840" cy="388841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</a:t>
            </a:r>
            <a:endParaRPr lang="ar-EG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254881" y="3735753"/>
            <a:ext cx="1280160" cy="943299"/>
            <a:chOff x="3986" y="942"/>
            <a:chExt cx="806" cy="594"/>
          </a:xfrm>
        </p:grpSpPr>
        <p:sp>
          <p:nvSpPr>
            <p:cNvPr id="4104" name="Rectangle 278"/>
            <p:cNvSpPr>
              <a:spLocks noChangeArrowheads="1"/>
            </p:cNvSpPr>
            <p:nvPr/>
          </p:nvSpPr>
          <p:spPr bwMode="auto">
            <a:xfrm>
              <a:off x="3986" y="1116"/>
              <a:ext cx="190" cy="420"/>
            </a:xfrm>
            <a:prstGeom prst="rect">
              <a:avLst/>
            </a:prstGeom>
            <a:solidFill>
              <a:srgbClr val="57AC6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05" name="Rectangle 278"/>
            <p:cNvSpPr>
              <a:spLocks noChangeArrowheads="1"/>
            </p:cNvSpPr>
            <p:nvPr/>
          </p:nvSpPr>
          <p:spPr bwMode="auto">
            <a:xfrm>
              <a:off x="4370" y="1116"/>
              <a:ext cx="190" cy="420"/>
            </a:xfrm>
            <a:prstGeom prst="rect">
              <a:avLst/>
            </a:prstGeom>
            <a:solidFill>
              <a:srgbClr val="F7983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06" name="Rectangle 278"/>
            <p:cNvSpPr>
              <a:spLocks noChangeArrowheads="1"/>
            </p:cNvSpPr>
            <p:nvPr/>
          </p:nvSpPr>
          <p:spPr bwMode="auto">
            <a:xfrm>
              <a:off x="4178" y="1116"/>
              <a:ext cx="190" cy="420"/>
            </a:xfrm>
            <a:prstGeom prst="rect">
              <a:avLst/>
            </a:prstGeom>
            <a:solidFill>
              <a:srgbClr val="FDCC3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07" name="Rectangle 278"/>
            <p:cNvSpPr>
              <a:spLocks noChangeArrowheads="1"/>
            </p:cNvSpPr>
            <p:nvPr/>
          </p:nvSpPr>
          <p:spPr bwMode="auto">
            <a:xfrm>
              <a:off x="4562" y="1116"/>
              <a:ext cx="190" cy="420"/>
            </a:xfrm>
            <a:prstGeom prst="rect">
              <a:avLst/>
            </a:prstGeom>
            <a:solidFill>
              <a:srgbClr val="C9382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08" name="Rectangle 291"/>
            <p:cNvSpPr>
              <a:spLocks noChangeArrowheads="1"/>
            </p:cNvSpPr>
            <p:nvPr/>
          </p:nvSpPr>
          <p:spPr bwMode="auto">
            <a:xfrm>
              <a:off x="4078" y="942"/>
              <a:ext cx="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109" name="Rectangle 292"/>
            <p:cNvSpPr>
              <a:spLocks noChangeArrowheads="1"/>
            </p:cNvSpPr>
            <p:nvPr/>
          </p:nvSpPr>
          <p:spPr bwMode="auto">
            <a:xfrm>
              <a:off x="4213" y="943"/>
              <a:ext cx="1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IIa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110" name="Rectangle 293"/>
            <p:cNvSpPr>
              <a:spLocks noChangeArrowheads="1"/>
            </p:cNvSpPr>
            <p:nvPr/>
          </p:nvSpPr>
          <p:spPr bwMode="auto">
            <a:xfrm>
              <a:off x="4403" y="943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IIb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111" name="Rectangle 294"/>
            <p:cNvSpPr>
              <a:spLocks noChangeArrowheads="1"/>
            </p:cNvSpPr>
            <p:nvPr/>
          </p:nvSpPr>
          <p:spPr bwMode="auto">
            <a:xfrm>
              <a:off x="4622" y="943"/>
              <a:ext cx="17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III</a:t>
              </a:r>
              <a:endParaRPr lang="en-US">
                <a:ea typeface="ＭＳ Ｐゴシック"/>
                <a:cs typeface="ＭＳ Ｐゴシック"/>
              </a:endParaRPr>
            </a:p>
          </p:txBody>
        </p:sp>
      </p:grpSp>
      <p:sp>
        <p:nvSpPr>
          <p:cNvPr id="4103" name="Freeform 289"/>
          <p:cNvSpPr>
            <a:spLocks/>
          </p:cNvSpPr>
          <p:nvPr/>
        </p:nvSpPr>
        <p:spPr bwMode="auto">
          <a:xfrm>
            <a:off x="614881" y="4149076"/>
            <a:ext cx="175680" cy="391721"/>
          </a:xfrm>
          <a:custGeom>
            <a:avLst/>
            <a:gdLst>
              <a:gd name="T0" fmla="*/ 251703403 w 136"/>
              <a:gd name="T1" fmla="*/ 415095202 h 270"/>
              <a:gd name="T2" fmla="*/ 235046787 w 136"/>
              <a:gd name="T3" fmla="*/ 505032308 h 270"/>
              <a:gd name="T4" fmla="*/ 210986753 w 136"/>
              <a:gd name="T5" fmla="*/ 569602835 h 270"/>
              <a:gd name="T6" fmla="*/ 179523259 w 136"/>
              <a:gd name="T7" fmla="*/ 608806881 h 270"/>
              <a:gd name="T8" fmla="*/ 133254404 w 136"/>
              <a:gd name="T9" fmla="*/ 622642853 h 270"/>
              <a:gd name="T10" fmla="*/ 96240177 w 136"/>
              <a:gd name="T11" fmla="*/ 615724867 h 270"/>
              <a:gd name="T12" fmla="*/ 70328910 w 136"/>
              <a:gd name="T13" fmla="*/ 601888895 h 270"/>
              <a:gd name="T14" fmla="*/ 53672294 w 136"/>
              <a:gd name="T15" fmla="*/ 576520821 h 270"/>
              <a:gd name="T16" fmla="*/ 33313244 w 136"/>
              <a:gd name="T17" fmla="*/ 539623833 h 270"/>
              <a:gd name="T18" fmla="*/ 20359045 w 136"/>
              <a:gd name="T19" fmla="*/ 493501800 h 270"/>
              <a:gd name="T20" fmla="*/ 7403420 w 136"/>
              <a:gd name="T21" fmla="*/ 433543796 h 270"/>
              <a:gd name="T22" fmla="*/ 1851212 w 136"/>
              <a:gd name="T23" fmla="*/ 362055184 h 270"/>
              <a:gd name="T24" fmla="*/ 0 w 136"/>
              <a:gd name="T25" fmla="*/ 274423641 h 270"/>
              <a:gd name="T26" fmla="*/ 7403420 w 136"/>
              <a:gd name="T27" fmla="*/ 177568599 h 270"/>
              <a:gd name="T28" fmla="*/ 25911256 w 136"/>
              <a:gd name="T29" fmla="*/ 101467539 h 270"/>
              <a:gd name="T30" fmla="*/ 53672294 w 136"/>
              <a:gd name="T31" fmla="*/ 46122045 h 270"/>
              <a:gd name="T32" fmla="*/ 88836738 w 136"/>
              <a:gd name="T33" fmla="*/ 9225047 h 270"/>
              <a:gd name="T34" fmla="*/ 131404621 w 136"/>
              <a:gd name="T35" fmla="*/ 0 h 270"/>
              <a:gd name="T36" fmla="*/ 162866643 w 136"/>
              <a:gd name="T37" fmla="*/ 6917989 h 270"/>
              <a:gd name="T38" fmla="*/ 190627714 w 136"/>
              <a:gd name="T39" fmla="*/ 23061022 h 270"/>
              <a:gd name="T40" fmla="*/ 214687748 w 136"/>
              <a:gd name="T41" fmla="*/ 59958029 h 270"/>
              <a:gd name="T42" fmla="*/ 231344364 w 136"/>
              <a:gd name="T43" fmla="*/ 106080087 h 270"/>
              <a:gd name="T44" fmla="*/ 246151197 w 136"/>
              <a:gd name="T45" fmla="*/ 163732627 h 270"/>
              <a:gd name="T46" fmla="*/ 177673476 w 136"/>
              <a:gd name="T47" fmla="*/ 212160173 h 270"/>
              <a:gd name="T48" fmla="*/ 172121271 w 136"/>
              <a:gd name="T49" fmla="*/ 184486585 h 270"/>
              <a:gd name="T50" fmla="*/ 159165648 w 136"/>
              <a:gd name="T51" fmla="*/ 156813047 h 270"/>
              <a:gd name="T52" fmla="*/ 142509032 w 136"/>
              <a:gd name="T53" fmla="*/ 140671611 h 270"/>
              <a:gd name="T54" fmla="*/ 125852416 w 136"/>
              <a:gd name="T55" fmla="*/ 140671611 h 270"/>
              <a:gd name="T56" fmla="*/ 109194371 w 136"/>
              <a:gd name="T57" fmla="*/ 152202119 h 270"/>
              <a:gd name="T58" fmla="*/ 94388966 w 136"/>
              <a:gd name="T59" fmla="*/ 177568599 h 270"/>
              <a:gd name="T60" fmla="*/ 85134315 w 136"/>
              <a:gd name="T61" fmla="*/ 212160173 h 270"/>
              <a:gd name="T62" fmla="*/ 83284533 w 136"/>
              <a:gd name="T63" fmla="*/ 255975147 h 270"/>
              <a:gd name="T64" fmla="*/ 79582110 w 136"/>
              <a:gd name="T65" fmla="*/ 309015165 h 270"/>
              <a:gd name="T66" fmla="*/ 83284533 w 136"/>
              <a:gd name="T67" fmla="*/ 375891156 h 270"/>
              <a:gd name="T68" fmla="*/ 88836738 w 136"/>
              <a:gd name="T69" fmla="*/ 422013288 h 270"/>
              <a:gd name="T70" fmla="*/ 96240177 w 136"/>
              <a:gd name="T71" fmla="*/ 454299348 h 270"/>
              <a:gd name="T72" fmla="*/ 109194371 w 136"/>
              <a:gd name="T73" fmla="*/ 472747842 h 270"/>
              <a:gd name="T74" fmla="*/ 122149993 w 136"/>
              <a:gd name="T75" fmla="*/ 484278350 h 270"/>
              <a:gd name="T76" fmla="*/ 140657821 w 136"/>
              <a:gd name="T77" fmla="*/ 479665828 h 270"/>
              <a:gd name="T78" fmla="*/ 153613443 w 136"/>
              <a:gd name="T79" fmla="*/ 472747842 h 270"/>
              <a:gd name="T80" fmla="*/ 162866643 w 136"/>
              <a:gd name="T81" fmla="*/ 454299348 h 270"/>
              <a:gd name="T82" fmla="*/ 177673476 w 136"/>
              <a:gd name="T83" fmla="*/ 394341244 h 2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6"/>
              <a:gd name="T127" fmla="*/ 0 h 270"/>
              <a:gd name="T128" fmla="*/ 136 w 136"/>
              <a:gd name="T129" fmla="*/ 270 h 2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6" h="270">
                <a:moveTo>
                  <a:pt x="97" y="159"/>
                </a:moveTo>
                <a:lnTo>
                  <a:pt x="116" y="170"/>
                </a:lnTo>
                <a:lnTo>
                  <a:pt x="136" y="180"/>
                </a:lnTo>
                <a:lnTo>
                  <a:pt x="133" y="194"/>
                </a:lnTo>
                <a:lnTo>
                  <a:pt x="130" y="208"/>
                </a:lnTo>
                <a:lnTo>
                  <a:pt x="127" y="219"/>
                </a:lnTo>
                <a:lnTo>
                  <a:pt x="124" y="230"/>
                </a:lnTo>
                <a:lnTo>
                  <a:pt x="119" y="239"/>
                </a:lnTo>
                <a:lnTo>
                  <a:pt x="114" y="247"/>
                </a:lnTo>
                <a:lnTo>
                  <a:pt x="110" y="255"/>
                </a:lnTo>
                <a:lnTo>
                  <a:pt x="103" y="261"/>
                </a:lnTo>
                <a:lnTo>
                  <a:pt x="97" y="264"/>
                </a:lnTo>
                <a:lnTo>
                  <a:pt x="89" y="268"/>
                </a:lnTo>
                <a:lnTo>
                  <a:pt x="82" y="270"/>
                </a:lnTo>
                <a:lnTo>
                  <a:pt x="72" y="270"/>
                </a:lnTo>
                <a:lnTo>
                  <a:pt x="62" y="270"/>
                </a:lnTo>
                <a:lnTo>
                  <a:pt x="57" y="268"/>
                </a:lnTo>
                <a:lnTo>
                  <a:pt x="52" y="267"/>
                </a:lnTo>
                <a:lnTo>
                  <a:pt x="48" y="265"/>
                </a:lnTo>
                <a:lnTo>
                  <a:pt x="43" y="264"/>
                </a:lnTo>
                <a:lnTo>
                  <a:pt x="38" y="261"/>
                </a:lnTo>
                <a:lnTo>
                  <a:pt x="35" y="258"/>
                </a:lnTo>
                <a:lnTo>
                  <a:pt x="32" y="255"/>
                </a:lnTo>
                <a:lnTo>
                  <a:pt x="29" y="250"/>
                </a:lnTo>
                <a:lnTo>
                  <a:pt x="25" y="245"/>
                </a:lnTo>
                <a:lnTo>
                  <a:pt x="21" y="241"/>
                </a:lnTo>
                <a:lnTo>
                  <a:pt x="18" y="234"/>
                </a:lnTo>
                <a:lnTo>
                  <a:pt x="15" y="228"/>
                </a:lnTo>
                <a:lnTo>
                  <a:pt x="14" y="222"/>
                </a:lnTo>
                <a:lnTo>
                  <a:pt x="11" y="214"/>
                </a:lnTo>
                <a:lnTo>
                  <a:pt x="8" y="207"/>
                </a:lnTo>
                <a:lnTo>
                  <a:pt x="6" y="197"/>
                </a:lnTo>
                <a:lnTo>
                  <a:pt x="4" y="188"/>
                </a:lnTo>
                <a:lnTo>
                  <a:pt x="3" y="179"/>
                </a:lnTo>
                <a:lnTo>
                  <a:pt x="1" y="168"/>
                </a:lnTo>
                <a:lnTo>
                  <a:pt x="1" y="157"/>
                </a:lnTo>
                <a:lnTo>
                  <a:pt x="0" y="146"/>
                </a:lnTo>
                <a:lnTo>
                  <a:pt x="0" y="134"/>
                </a:lnTo>
                <a:lnTo>
                  <a:pt x="0" y="119"/>
                </a:lnTo>
                <a:lnTo>
                  <a:pt x="1" y="105"/>
                </a:lnTo>
                <a:lnTo>
                  <a:pt x="3" y="91"/>
                </a:lnTo>
                <a:lnTo>
                  <a:pt x="4" y="77"/>
                </a:lnTo>
                <a:lnTo>
                  <a:pt x="8" y="64"/>
                </a:lnTo>
                <a:lnTo>
                  <a:pt x="11" y="54"/>
                </a:lnTo>
                <a:lnTo>
                  <a:pt x="14" y="44"/>
                </a:lnTo>
                <a:lnTo>
                  <a:pt x="18" y="35"/>
                </a:lnTo>
                <a:lnTo>
                  <a:pt x="23" y="26"/>
                </a:lnTo>
                <a:lnTo>
                  <a:pt x="29" y="20"/>
                </a:lnTo>
                <a:lnTo>
                  <a:pt x="34" y="13"/>
                </a:lnTo>
                <a:lnTo>
                  <a:pt x="40" y="9"/>
                </a:lnTo>
                <a:lnTo>
                  <a:pt x="48" y="4"/>
                </a:lnTo>
                <a:lnTo>
                  <a:pt x="54" y="3"/>
                </a:lnTo>
                <a:lnTo>
                  <a:pt x="62" y="1"/>
                </a:lnTo>
                <a:lnTo>
                  <a:pt x="71" y="0"/>
                </a:lnTo>
                <a:lnTo>
                  <a:pt x="77" y="0"/>
                </a:lnTo>
                <a:lnTo>
                  <a:pt x="83" y="1"/>
                </a:lnTo>
                <a:lnTo>
                  <a:pt x="88" y="3"/>
                </a:lnTo>
                <a:lnTo>
                  <a:pt x="94" y="4"/>
                </a:lnTo>
                <a:lnTo>
                  <a:pt x="99" y="7"/>
                </a:lnTo>
                <a:lnTo>
                  <a:pt x="103" y="10"/>
                </a:lnTo>
                <a:lnTo>
                  <a:pt x="108" y="15"/>
                </a:lnTo>
                <a:lnTo>
                  <a:pt x="111" y="20"/>
                </a:lnTo>
                <a:lnTo>
                  <a:pt x="116" y="26"/>
                </a:lnTo>
                <a:lnTo>
                  <a:pt x="119" y="32"/>
                </a:lnTo>
                <a:lnTo>
                  <a:pt x="122" y="38"/>
                </a:lnTo>
                <a:lnTo>
                  <a:pt x="125" y="46"/>
                </a:lnTo>
                <a:lnTo>
                  <a:pt x="128" y="54"/>
                </a:lnTo>
                <a:lnTo>
                  <a:pt x="130" y="61"/>
                </a:lnTo>
                <a:lnTo>
                  <a:pt x="133" y="71"/>
                </a:lnTo>
                <a:lnTo>
                  <a:pt x="134" y="81"/>
                </a:lnTo>
                <a:lnTo>
                  <a:pt x="96" y="97"/>
                </a:lnTo>
                <a:lnTo>
                  <a:pt x="96" y="92"/>
                </a:lnTo>
                <a:lnTo>
                  <a:pt x="94" y="86"/>
                </a:lnTo>
                <a:lnTo>
                  <a:pt x="93" y="83"/>
                </a:lnTo>
                <a:lnTo>
                  <a:pt x="93" y="80"/>
                </a:lnTo>
                <a:lnTo>
                  <a:pt x="89" y="75"/>
                </a:lnTo>
                <a:lnTo>
                  <a:pt x="88" y="71"/>
                </a:lnTo>
                <a:lnTo>
                  <a:pt x="86" y="68"/>
                </a:lnTo>
                <a:lnTo>
                  <a:pt x="83" y="66"/>
                </a:lnTo>
                <a:lnTo>
                  <a:pt x="80" y="63"/>
                </a:lnTo>
                <a:lnTo>
                  <a:pt x="77" y="61"/>
                </a:lnTo>
                <a:lnTo>
                  <a:pt x="74" y="61"/>
                </a:lnTo>
                <a:lnTo>
                  <a:pt x="71" y="60"/>
                </a:lnTo>
                <a:lnTo>
                  <a:pt x="68" y="61"/>
                </a:lnTo>
                <a:lnTo>
                  <a:pt x="65" y="61"/>
                </a:lnTo>
                <a:lnTo>
                  <a:pt x="62" y="63"/>
                </a:lnTo>
                <a:lnTo>
                  <a:pt x="59" y="66"/>
                </a:lnTo>
                <a:lnTo>
                  <a:pt x="55" y="69"/>
                </a:lnTo>
                <a:lnTo>
                  <a:pt x="54" y="72"/>
                </a:lnTo>
                <a:lnTo>
                  <a:pt x="51" y="77"/>
                </a:lnTo>
                <a:lnTo>
                  <a:pt x="49" y="83"/>
                </a:lnTo>
                <a:lnTo>
                  <a:pt x="48" y="88"/>
                </a:lnTo>
                <a:lnTo>
                  <a:pt x="46" y="92"/>
                </a:lnTo>
                <a:lnTo>
                  <a:pt x="46" y="97"/>
                </a:lnTo>
                <a:lnTo>
                  <a:pt x="45" y="103"/>
                </a:lnTo>
                <a:lnTo>
                  <a:pt x="45" y="111"/>
                </a:lnTo>
                <a:lnTo>
                  <a:pt x="43" y="117"/>
                </a:lnTo>
                <a:lnTo>
                  <a:pt x="43" y="126"/>
                </a:lnTo>
                <a:lnTo>
                  <a:pt x="43" y="134"/>
                </a:lnTo>
                <a:lnTo>
                  <a:pt x="43" y="145"/>
                </a:lnTo>
                <a:lnTo>
                  <a:pt x="43" y="154"/>
                </a:lnTo>
                <a:lnTo>
                  <a:pt x="45" y="163"/>
                </a:lnTo>
                <a:lnTo>
                  <a:pt x="45" y="171"/>
                </a:lnTo>
                <a:lnTo>
                  <a:pt x="46" y="177"/>
                </a:lnTo>
                <a:lnTo>
                  <a:pt x="48" y="183"/>
                </a:lnTo>
                <a:lnTo>
                  <a:pt x="49" y="190"/>
                </a:lnTo>
                <a:lnTo>
                  <a:pt x="51" y="194"/>
                </a:lnTo>
                <a:lnTo>
                  <a:pt x="52" y="197"/>
                </a:lnTo>
                <a:lnTo>
                  <a:pt x="54" y="200"/>
                </a:lnTo>
                <a:lnTo>
                  <a:pt x="55" y="204"/>
                </a:lnTo>
                <a:lnTo>
                  <a:pt x="59" y="205"/>
                </a:lnTo>
                <a:lnTo>
                  <a:pt x="62" y="207"/>
                </a:lnTo>
                <a:lnTo>
                  <a:pt x="63" y="208"/>
                </a:lnTo>
                <a:lnTo>
                  <a:pt x="66" y="210"/>
                </a:lnTo>
                <a:lnTo>
                  <a:pt x="69" y="210"/>
                </a:lnTo>
                <a:lnTo>
                  <a:pt x="72" y="210"/>
                </a:lnTo>
                <a:lnTo>
                  <a:pt x="76" y="208"/>
                </a:lnTo>
                <a:lnTo>
                  <a:pt x="79" y="208"/>
                </a:lnTo>
                <a:lnTo>
                  <a:pt x="80" y="207"/>
                </a:lnTo>
                <a:lnTo>
                  <a:pt x="83" y="205"/>
                </a:lnTo>
                <a:lnTo>
                  <a:pt x="85" y="202"/>
                </a:lnTo>
                <a:lnTo>
                  <a:pt x="86" y="199"/>
                </a:lnTo>
                <a:lnTo>
                  <a:pt x="88" y="197"/>
                </a:lnTo>
                <a:lnTo>
                  <a:pt x="91" y="190"/>
                </a:lnTo>
                <a:lnTo>
                  <a:pt x="94" y="180"/>
                </a:lnTo>
                <a:lnTo>
                  <a:pt x="96" y="171"/>
                </a:lnTo>
                <a:lnTo>
                  <a:pt x="97" y="165"/>
                </a:lnTo>
                <a:lnTo>
                  <a:pt x="97" y="15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US" dirty="0" smtClean="0">
                <a:solidFill>
                  <a:schemeClr val="accent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43108" y="642918"/>
            <a:ext cx="7215238" cy="4786346"/>
          </a:xfrm>
        </p:spPr>
        <p:txBody>
          <a:bodyPr lIns="82945" tIns="41473" rIns="82945" bIns="41473">
            <a:normAutofit/>
          </a:bodyPr>
          <a:lstStyle/>
          <a:p>
            <a:pPr algn="l" rtl="0">
              <a:buFontTx/>
              <a:buNone/>
            </a:pPr>
            <a:endParaRPr lang="en-US" b="1" dirty="0" smtClean="0"/>
          </a:p>
          <a:p>
            <a:pPr algn="l">
              <a:buFontTx/>
              <a:buNone/>
            </a:pPr>
            <a:r>
              <a:rPr lang="en-US" b="1" dirty="0" smtClean="0"/>
              <a:t>	</a:t>
            </a:r>
            <a:r>
              <a:rPr lang="en-US" dirty="0" smtClean="0"/>
              <a:t>When anatomically and clinically suitable, use of a second IMA to graft the left circumflex or right coronary artery (when critically </a:t>
            </a:r>
            <a:r>
              <a:rPr lang="en-US" dirty="0" err="1" smtClean="0"/>
              <a:t>stenosed</a:t>
            </a:r>
            <a:r>
              <a:rPr lang="en-US" dirty="0" smtClean="0"/>
              <a:t> and </a:t>
            </a:r>
            <a:r>
              <a:rPr lang="en-US" dirty="0" err="1" smtClean="0"/>
              <a:t>perfusing</a:t>
            </a:r>
            <a:r>
              <a:rPr lang="en-US" dirty="0" smtClean="0"/>
              <a:t> LV myocardium) is reasonable to improve the likelihood of survival and to decrease </a:t>
            </a:r>
            <a:r>
              <a:rPr lang="en-US" dirty="0" err="1" smtClean="0"/>
              <a:t>reintervention</a:t>
            </a:r>
            <a:r>
              <a:rPr lang="en-US" dirty="0" smtClean="0"/>
              <a:t>. </a:t>
            </a:r>
          </a:p>
          <a:p>
            <a:pPr algn="l">
              <a:buFontTx/>
              <a:buNone/>
            </a:pPr>
            <a:endParaRPr lang="en-US" dirty="0" smtClean="0"/>
          </a:p>
          <a:p>
            <a:pPr algn="l">
              <a:buFontTx/>
              <a:buNone/>
            </a:pPr>
            <a:r>
              <a:rPr lang="en-US" dirty="0" smtClean="0"/>
              <a:t>	Complete arterial revascularization may be reasonable in patients ≤60 years of age with few or no </a:t>
            </a:r>
            <a:r>
              <a:rPr lang="en-US" dirty="0" err="1" smtClean="0"/>
              <a:t>comorbidities</a:t>
            </a:r>
            <a:r>
              <a:rPr lang="en-US" dirty="0" smtClean="0"/>
              <a:t>. 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381600" y="1981648"/>
            <a:ext cx="1278720" cy="941859"/>
            <a:chOff x="3986" y="942"/>
            <a:chExt cx="806" cy="594"/>
          </a:xfrm>
        </p:grpSpPr>
        <p:sp>
          <p:nvSpPr>
            <p:cNvPr id="5136" name="Rectangle 278"/>
            <p:cNvSpPr>
              <a:spLocks noChangeArrowheads="1"/>
            </p:cNvSpPr>
            <p:nvPr/>
          </p:nvSpPr>
          <p:spPr bwMode="auto">
            <a:xfrm>
              <a:off x="3986" y="1116"/>
              <a:ext cx="190" cy="420"/>
            </a:xfrm>
            <a:prstGeom prst="rect">
              <a:avLst/>
            </a:prstGeom>
            <a:solidFill>
              <a:srgbClr val="57AC6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37" name="Rectangle 278"/>
            <p:cNvSpPr>
              <a:spLocks noChangeArrowheads="1"/>
            </p:cNvSpPr>
            <p:nvPr/>
          </p:nvSpPr>
          <p:spPr bwMode="auto">
            <a:xfrm>
              <a:off x="4370" y="1116"/>
              <a:ext cx="190" cy="420"/>
            </a:xfrm>
            <a:prstGeom prst="rect">
              <a:avLst/>
            </a:prstGeom>
            <a:solidFill>
              <a:srgbClr val="F7983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38" name="Rectangle 278"/>
            <p:cNvSpPr>
              <a:spLocks noChangeArrowheads="1"/>
            </p:cNvSpPr>
            <p:nvPr/>
          </p:nvSpPr>
          <p:spPr bwMode="auto">
            <a:xfrm>
              <a:off x="4178" y="1116"/>
              <a:ext cx="190" cy="420"/>
            </a:xfrm>
            <a:prstGeom prst="rect">
              <a:avLst/>
            </a:prstGeom>
            <a:solidFill>
              <a:srgbClr val="FDCC3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39" name="Rectangle 278"/>
            <p:cNvSpPr>
              <a:spLocks noChangeArrowheads="1"/>
            </p:cNvSpPr>
            <p:nvPr/>
          </p:nvSpPr>
          <p:spPr bwMode="auto">
            <a:xfrm>
              <a:off x="4562" y="1116"/>
              <a:ext cx="190" cy="420"/>
            </a:xfrm>
            <a:prstGeom prst="rect">
              <a:avLst/>
            </a:prstGeom>
            <a:solidFill>
              <a:srgbClr val="C9382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40" name="Rectangle 291"/>
            <p:cNvSpPr>
              <a:spLocks noChangeArrowheads="1"/>
            </p:cNvSpPr>
            <p:nvPr/>
          </p:nvSpPr>
          <p:spPr bwMode="auto">
            <a:xfrm>
              <a:off x="4078" y="942"/>
              <a:ext cx="5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5141" name="Rectangle 292"/>
            <p:cNvSpPr>
              <a:spLocks noChangeArrowheads="1"/>
            </p:cNvSpPr>
            <p:nvPr/>
          </p:nvSpPr>
          <p:spPr bwMode="auto">
            <a:xfrm>
              <a:off x="4213" y="943"/>
              <a:ext cx="19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IIa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5142" name="Rectangle 293"/>
            <p:cNvSpPr>
              <a:spLocks noChangeArrowheads="1"/>
            </p:cNvSpPr>
            <p:nvPr/>
          </p:nvSpPr>
          <p:spPr bwMode="auto">
            <a:xfrm>
              <a:off x="4403" y="943"/>
              <a:ext cx="20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IIb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5143" name="Rectangle 294"/>
            <p:cNvSpPr>
              <a:spLocks noChangeArrowheads="1"/>
            </p:cNvSpPr>
            <p:nvPr/>
          </p:nvSpPr>
          <p:spPr bwMode="auto">
            <a:xfrm>
              <a:off x="4622" y="943"/>
              <a:ext cx="17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III</a:t>
              </a:r>
              <a:endParaRPr lang="en-US">
                <a:ea typeface="ＭＳ Ｐゴシック"/>
                <a:cs typeface="ＭＳ Ｐゴシック"/>
              </a:endParaRPr>
            </a:p>
          </p:txBody>
        </p:sp>
      </p:grpSp>
      <p:sp>
        <p:nvSpPr>
          <p:cNvPr id="5125" name="WordArt 622"/>
          <p:cNvSpPr>
            <a:spLocks noChangeArrowheads="1" noChangeShapeType="1" noTextEdit="1"/>
          </p:cNvSpPr>
          <p:nvPr/>
        </p:nvSpPr>
        <p:spPr bwMode="auto">
          <a:xfrm>
            <a:off x="761760" y="2361848"/>
            <a:ext cx="161280" cy="388841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</a:t>
            </a:r>
            <a:endParaRPr lang="ar-EG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381600" y="3885529"/>
            <a:ext cx="1278720" cy="943299"/>
            <a:chOff x="3986" y="942"/>
            <a:chExt cx="806" cy="594"/>
          </a:xfrm>
        </p:grpSpPr>
        <p:sp>
          <p:nvSpPr>
            <p:cNvPr id="5128" name="Rectangle 278"/>
            <p:cNvSpPr>
              <a:spLocks noChangeArrowheads="1"/>
            </p:cNvSpPr>
            <p:nvPr/>
          </p:nvSpPr>
          <p:spPr bwMode="auto">
            <a:xfrm>
              <a:off x="3986" y="1116"/>
              <a:ext cx="190" cy="420"/>
            </a:xfrm>
            <a:prstGeom prst="rect">
              <a:avLst/>
            </a:prstGeom>
            <a:solidFill>
              <a:srgbClr val="57AC6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29" name="Rectangle 278"/>
            <p:cNvSpPr>
              <a:spLocks noChangeArrowheads="1"/>
            </p:cNvSpPr>
            <p:nvPr/>
          </p:nvSpPr>
          <p:spPr bwMode="auto">
            <a:xfrm>
              <a:off x="4370" y="1116"/>
              <a:ext cx="190" cy="420"/>
            </a:xfrm>
            <a:prstGeom prst="rect">
              <a:avLst/>
            </a:prstGeom>
            <a:solidFill>
              <a:srgbClr val="F7983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30" name="Rectangle 278"/>
            <p:cNvSpPr>
              <a:spLocks noChangeArrowheads="1"/>
            </p:cNvSpPr>
            <p:nvPr/>
          </p:nvSpPr>
          <p:spPr bwMode="auto">
            <a:xfrm>
              <a:off x="4178" y="1116"/>
              <a:ext cx="190" cy="420"/>
            </a:xfrm>
            <a:prstGeom prst="rect">
              <a:avLst/>
            </a:prstGeom>
            <a:solidFill>
              <a:srgbClr val="FDCC3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31" name="Rectangle 278"/>
            <p:cNvSpPr>
              <a:spLocks noChangeArrowheads="1"/>
            </p:cNvSpPr>
            <p:nvPr/>
          </p:nvSpPr>
          <p:spPr bwMode="auto">
            <a:xfrm>
              <a:off x="4562" y="1116"/>
              <a:ext cx="190" cy="420"/>
            </a:xfrm>
            <a:prstGeom prst="rect">
              <a:avLst/>
            </a:prstGeom>
            <a:solidFill>
              <a:srgbClr val="C9382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32" name="Rectangle 291"/>
            <p:cNvSpPr>
              <a:spLocks noChangeArrowheads="1"/>
            </p:cNvSpPr>
            <p:nvPr/>
          </p:nvSpPr>
          <p:spPr bwMode="auto">
            <a:xfrm>
              <a:off x="4078" y="942"/>
              <a:ext cx="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5133" name="Rectangle 292"/>
            <p:cNvSpPr>
              <a:spLocks noChangeArrowheads="1"/>
            </p:cNvSpPr>
            <p:nvPr/>
          </p:nvSpPr>
          <p:spPr bwMode="auto">
            <a:xfrm>
              <a:off x="4213" y="943"/>
              <a:ext cx="1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IIa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5134" name="Rectangle 293"/>
            <p:cNvSpPr>
              <a:spLocks noChangeArrowheads="1"/>
            </p:cNvSpPr>
            <p:nvPr/>
          </p:nvSpPr>
          <p:spPr bwMode="auto">
            <a:xfrm>
              <a:off x="4403" y="943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IIb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5135" name="Rectangle 294"/>
            <p:cNvSpPr>
              <a:spLocks noChangeArrowheads="1"/>
            </p:cNvSpPr>
            <p:nvPr/>
          </p:nvSpPr>
          <p:spPr bwMode="auto">
            <a:xfrm>
              <a:off x="4622" y="943"/>
              <a:ext cx="17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ea typeface="ＭＳ Ｐゴシック"/>
                  <a:cs typeface="ＭＳ Ｐゴシック"/>
                </a:rPr>
                <a:t>III</a:t>
              </a:r>
              <a:endParaRPr lang="en-US">
                <a:ea typeface="ＭＳ Ｐゴシック"/>
                <a:cs typeface="ＭＳ Ｐゴシック"/>
              </a:endParaRPr>
            </a:p>
          </p:txBody>
        </p:sp>
      </p:grpSp>
      <p:sp>
        <p:nvSpPr>
          <p:cNvPr id="5127" name="Freeform 289"/>
          <p:cNvSpPr>
            <a:spLocks/>
          </p:cNvSpPr>
          <p:nvPr/>
        </p:nvSpPr>
        <p:spPr bwMode="auto">
          <a:xfrm>
            <a:off x="1067041" y="4267168"/>
            <a:ext cx="175680" cy="390281"/>
          </a:xfrm>
          <a:custGeom>
            <a:avLst/>
            <a:gdLst>
              <a:gd name="T0" fmla="*/ 251703403 w 136"/>
              <a:gd name="T1" fmla="*/ 415095202 h 270"/>
              <a:gd name="T2" fmla="*/ 235046787 w 136"/>
              <a:gd name="T3" fmla="*/ 505032308 h 270"/>
              <a:gd name="T4" fmla="*/ 210986753 w 136"/>
              <a:gd name="T5" fmla="*/ 569602835 h 270"/>
              <a:gd name="T6" fmla="*/ 179523259 w 136"/>
              <a:gd name="T7" fmla="*/ 608806881 h 270"/>
              <a:gd name="T8" fmla="*/ 133254404 w 136"/>
              <a:gd name="T9" fmla="*/ 622642853 h 270"/>
              <a:gd name="T10" fmla="*/ 96240177 w 136"/>
              <a:gd name="T11" fmla="*/ 615724867 h 270"/>
              <a:gd name="T12" fmla="*/ 70328910 w 136"/>
              <a:gd name="T13" fmla="*/ 601888895 h 270"/>
              <a:gd name="T14" fmla="*/ 53672294 w 136"/>
              <a:gd name="T15" fmla="*/ 576520821 h 270"/>
              <a:gd name="T16" fmla="*/ 33313244 w 136"/>
              <a:gd name="T17" fmla="*/ 539623833 h 270"/>
              <a:gd name="T18" fmla="*/ 20359045 w 136"/>
              <a:gd name="T19" fmla="*/ 493501800 h 270"/>
              <a:gd name="T20" fmla="*/ 7403420 w 136"/>
              <a:gd name="T21" fmla="*/ 433543796 h 270"/>
              <a:gd name="T22" fmla="*/ 1851212 w 136"/>
              <a:gd name="T23" fmla="*/ 362055184 h 270"/>
              <a:gd name="T24" fmla="*/ 0 w 136"/>
              <a:gd name="T25" fmla="*/ 274423641 h 270"/>
              <a:gd name="T26" fmla="*/ 7403420 w 136"/>
              <a:gd name="T27" fmla="*/ 177568599 h 270"/>
              <a:gd name="T28" fmla="*/ 25911256 w 136"/>
              <a:gd name="T29" fmla="*/ 101467539 h 270"/>
              <a:gd name="T30" fmla="*/ 53672294 w 136"/>
              <a:gd name="T31" fmla="*/ 46122045 h 270"/>
              <a:gd name="T32" fmla="*/ 88836738 w 136"/>
              <a:gd name="T33" fmla="*/ 9225047 h 270"/>
              <a:gd name="T34" fmla="*/ 131404621 w 136"/>
              <a:gd name="T35" fmla="*/ 0 h 270"/>
              <a:gd name="T36" fmla="*/ 162866643 w 136"/>
              <a:gd name="T37" fmla="*/ 6917989 h 270"/>
              <a:gd name="T38" fmla="*/ 190627714 w 136"/>
              <a:gd name="T39" fmla="*/ 23061022 h 270"/>
              <a:gd name="T40" fmla="*/ 214687748 w 136"/>
              <a:gd name="T41" fmla="*/ 59958029 h 270"/>
              <a:gd name="T42" fmla="*/ 231344364 w 136"/>
              <a:gd name="T43" fmla="*/ 106080087 h 270"/>
              <a:gd name="T44" fmla="*/ 246151197 w 136"/>
              <a:gd name="T45" fmla="*/ 163732627 h 270"/>
              <a:gd name="T46" fmla="*/ 177673476 w 136"/>
              <a:gd name="T47" fmla="*/ 212160173 h 270"/>
              <a:gd name="T48" fmla="*/ 172121271 w 136"/>
              <a:gd name="T49" fmla="*/ 184486585 h 270"/>
              <a:gd name="T50" fmla="*/ 159165648 w 136"/>
              <a:gd name="T51" fmla="*/ 156813047 h 270"/>
              <a:gd name="T52" fmla="*/ 142509032 w 136"/>
              <a:gd name="T53" fmla="*/ 140671611 h 270"/>
              <a:gd name="T54" fmla="*/ 125852416 w 136"/>
              <a:gd name="T55" fmla="*/ 140671611 h 270"/>
              <a:gd name="T56" fmla="*/ 109194371 w 136"/>
              <a:gd name="T57" fmla="*/ 152202119 h 270"/>
              <a:gd name="T58" fmla="*/ 94388966 w 136"/>
              <a:gd name="T59" fmla="*/ 177568599 h 270"/>
              <a:gd name="T60" fmla="*/ 85134315 w 136"/>
              <a:gd name="T61" fmla="*/ 212160173 h 270"/>
              <a:gd name="T62" fmla="*/ 83284533 w 136"/>
              <a:gd name="T63" fmla="*/ 255975147 h 270"/>
              <a:gd name="T64" fmla="*/ 79582110 w 136"/>
              <a:gd name="T65" fmla="*/ 309015165 h 270"/>
              <a:gd name="T66" fmla="*/ 83284533 w 136"/>
              <a:gd name="T67" fmla="*/ 375891156 h 270"/>
              <a:gd name="T68" fmla="*/ 88836738 w 136"/>
              <a:gd name="T69" fmla="*/ 422013288 h 270"/>
              <a:gd name="T70" fmla="*/ 96240177 w 136"/>
              <a:gd name="T71" fmla="*/ 454299348 h 270"/>
              <a:gd name="T72" fmla="*/ 109194371 w 136"/>
              <a:gd name="T73" fmla="*/ 472747842 h 270"/>
              <a:gd name="T74" fmla="*/ 122149993 w 136"/>
              <a:gd name="T75" fmla="*/ 484278350 h 270"/>
              <a:gd name="T76" fmla="*/ 140657821 w 136"/>
              <a:gd name="T77" fmla="*/ 479665828 h 270"/>
              <a:gd name="T78" fmla="*/ 153613443 w 136"/>
              <a:gd name="T79" fmla="*/ 472747842 h 270"/>
              <a:gd name="T80" fmla="*/ 162866643 w 136"/>
              <a:gd name="T81" fmla="*/ 454299348 h 270"/>
              <a:gd name="T82" fmla="*/ 177673476 w 136"/>
              <a:gd name="T83" fmla="*/ 394341244 h 2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6"/>
              <a:gd name="T127" fmla="*/ 0 h 270"/>
              <a:gd name="T128" fmla="*/ 136 w 136"/>
              <a:gd name="T129" fmla="*/ 270 h 2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6" h="270">
                <a:moveTo>
                  <a:pt x="97" y="159"/>
                </a:moveTo>
                <a:lnTo>
                  <a:pt x="116" y="170"/>
                </a:lnTo>
                <a:lnTo>
                  <a:pt x="136" y="180"/>
                </a:lnTo>
                <a:lnTo>
                  <a:pt x="133" y="194"/>
                </a:lnTo>
                <a:lnTo>
                  <a:pt x="130" y="208"/>
                </a:lnTo>
                <a:lnTo>
                  <a:pt x="127" y="219"/>
                </a:lnTo>
                <a:lnTo>
                  <a:pt x="124" y="230"/>
                </a:lnTo>
                <a:lnTo>
                  <a:pt x="119" y="239"/>
                </a:lnTo>
                <a:lnTo>
                  <a:pt x="114" y="247"/>
                </a:lnTo>
                <a:lnTo>
                  <a:pt x="110" y="255"/>
                </a:lnTo>
                <a:lnTo>
                  <a:pt x="103" y="261"/>
                </a:lnTo>
                <a:lnTo>
                  <a:pt x="97" y="264"/>
                </a:lnTo>
                <a:lnTo>
                  <a:pt x="89" y="268"/>
                </a:lnTo>
                <a:lnTo>
                  <a:pt x="82" y="270"/>
                </a:lnTo>
                <a:lnTo>
                  <a:pt x="72" y="270"/>
                </a:lnTo>
                <a:lnTo>
                  <a:pt x="62" y="270"/>
                </a:lnTo>
                <a:lnTo>
                  <a:pt x="57" y="268"/>
                </a:lnTo>
                <a:lnTo>
                  <a:pt x="52" y="267"/>
                </a:lnTo>
                <a:lnTo>
                  <a:pt x="48" y="265"/>
                </a:lnTo>
                <a:lnTo>
                  <a:pt x="43" y="264"/>
                </a:lnTo>
                <a:lnTo>
                  <a:pt x="38" y="261"/>
                </a:lnTo>
                <a:lnTo>
                  <a:pt x="35" y="258"/>
                </a:lnTo>
                <a:lnTo>
                  <a:pt x="32" y="255"/>
                </a:lnTo>
                <a:lnTo>
                  <a:pt x="29" y="250"/>
                </a:lnTo>
                <a:lnTo>
                  <a:pt x="25" y="245"/>
                </a:lnTo>
                <a:lnTo>
                  <a:pt x="21" y="241"/>
                </a:lnTo>
                <a:lnTo>
                  <a:pt x="18" y="234"/>
                </a:lnTo>
                <a:lnTo>
                  <a:pt x="15" y="228"/>
                </a:lnTo>
                <a:lnTo>
                  <a:pt x="14" y="222"/>
                </a:lnTo>
                <a:lnTo>
                  <a:pt x="11" y="214"/>
                </a:lnTo>
                <a:lnTo>
                  <a:pt x="8" y="207"/>
                </a:lnTo>
                <a:lnTo>
                  <a:pt x="6" y="197"/>
                </a:lnTo>
                <a:lnTo>
                  <a:pt x="4" y="188"/>
                </a:lnTo>
                <a:lnTo>
                  <a:pt x="3" y="179"/>
                </a:lnTo>
                <a:lnTo>
                  <a:pt x="1" y="168"/>
                </a:lnTo>
                <a:lnTo>
                  <a:pt x="1" y="157"/>
                </a:lnTo>
                <a:lnTo>
                  <a:pt x="0" y="146"/>
                </a:lnTo>
                <a:lnTo>
                  <a:pt x="0" y="134"/>
                </a:lnTo>
                <a:lnTo>
                  <a:pt x="0" y="119"/>
                </a:lnTo>
                <a:lnTo>
                  <a:pt x="1" y="105"/>
                </a:lnTo>
                <a:lnTo>
                  <a:pt x="3" y="91"/>
                </a:lnTo>
                <a:lnTo>
                  <a:pt x="4" y="77"/>
                </a:lnTo>
                <a:lnTo>
                  <a:pt x="8" y="64"/>
                </a:lnTo>
                <a:lnTo>
                  <a:pt x="11" y="54"/>
                </a:lnTo>
                <a:lnTo>
                  <a:pt x="14" y="44"/>
                </a:lnTo>
                <a:lnTo>
                  <a:pt x="18" y="35"/>
                </a:lnTo>
                <a:lnTo>
                  <a:pt x="23" y="26"/>
                </a:lnTo>
                <a:lnTo>
                  <a:pt x="29" y="20"/>
                </a:lnTo>
                <a:lnTo>
                  <a:pt x="34" y="13"/>
                </a:lnTo>
                <a:lnTo>
                  <a:pt x="40" y="9"/>
                </a:lnTo>
                <a:lnTo>
                  <a:pt x="48" y="4"/>
                </a:lnTo>
                <a:lnTo>
                  <a:pt x="54" y="3"/>
                </a:lnTo>
                <a:lnTo>
                  <a:pt x="62" y="1"/>
                </a:lnTo>
                <a:lnTo>
                  <a:pt x="71" y="0"/>
                </a:lnTo>
                <a:lnTo>
                  <a:pt x="77" y="0"/>
                </a:lnTo>
                <a:lnTo>
                  <a:pt x="83" y="1"/>
                </a:lnTo>
                <a:lnTo>
                  <a:pt x="88" y="3"/>
                </a:lnTo>
                <a:lnTo>
                  <a:pt x="94" y="4"/>
                </a:lnTo>
                <a:lnTo>
                  <a:pt x="99" y="7"/>
                </a:lnTo>
                <a:lnTo>
                  <a:pt x="103" y="10"/>
                </a:lnTo>
                <a:lnTo>
                  <a:pt x="108" y="15"/>
                </a:lnTo>
                <a:lnTo>
                  <a:pt x="111" y="20"/>
                </a:lnTo>
                <a:lnTo>
                  <a:pt x="116" y="26"/>
                </a:lnTo>
                <a:lnTo>
                  <a:pt x="119" y="32"/>
                </a:lnTo>
                <a:lnTo>
                  <a:pt x="122" y="38"/>
                </a:lnTo>
                <a:lnTo>
                  <a:pt x="125" y="46"/>
                </a:lnTo>
                <a:lnTo>
                  <a:pt x="128" y="54"/>
                </a:lnTo>
                <a:lnTo>
                  <a:pt x="130" y="61"/>
                </a:lnTo>
                <a:lnTo>
                  <a:pt x="133" y="71"/>
                </a:lnTo>
                <a:lnTo>
                  <a:pt x="134" y="81"/>
                </a:lnTo>
                <a:lnTo>
                  <a:pt x="96" y="97"/>
                </a:lnTo>
                <a:lnTo>
                  <a:pt x="96" y="92"/>
                </a:lnTo>
                <a:lnTo>
                  <a:pt x="94" y="86"/>
                </a:lnTo>
                <a:lnTo>
                  <a:pt x="93" y="83"/>
                </a:lnTo>
                <a:lnTo>
                  <a:pt x="93" y="80"/>
                </a:lnTo>
                <a:lnTo>
                  <a:pt x="89" y="75"/>
                </a:lnTo>
                <a:lnTo>
                  <a:pt x="88" y="71"/>
                </a:lnTo>
                <a:lnTo>
                  <a:pt x="86" y="68"/>
                </a:lnTo>
                <a:lnTo>
                  <a:pt x="83" y="66"/>
                </a:lnTo>
                <a:lnTo>
                  <a:pt x="80" y="63"/>
                </a:lnTo>
                <a:lnTo>
                  <a:pt x="77" y="61"/>
                </a:lnTo>
                <a:lnTo>
                  <a:pt x="74" y="61"/>
                </a:lnTo>
                <a:lnTo>
                  <a:pt x="71" y="60"/>
                </a:lnTo>
                <a:lnTo>
                  <a:pt x="68" y="61"/>
                </a:lnTo>
                <a:lnTo>
                  <a:pt x="65" y="61"/>
                </a:lnTo>
                <a:lnTo>
                  <a:pt x="62" y="63"/>
                </a:lnTo>
                <a:lnTo>
                  <a:pt x="59" y="66"/>
                </a:lnTo>
                <a:lnTo>
                  <a:pt x="55" y="69"/>
                </a:lnTo>
                <a:lnTo>
                  <a:pt x="54" y="72"/>
                </a:lnTo>
                <a:lnTo>
                  <a:pt x="51" y="77"/>
                </a:lnTo>
                <a:lnTo>
                  <a:pt x="49" y="83"/>
                </a:lnTo>
                <a:lnTo>
                  <a:pt x="48" y="88"/>
                </a:lnTo>
                <a:lnTo>
                  <a:pt x="46" y="92"/>
                </a:lnTo>
                <a:lnTo>
                  <a:pt x="46" y="97"/>
                </a:lnTo>
                <a:lnTo>
                  <a:pt x="45" y="103"/>
                </a:lnTo>
                <a:lnTo>
                  <a:pt x="45" y="111"/>
                </a:lnTo>
                <a:lnTo>
                  <a:pt x="43" y="117"/>
                </a:lnTo>
                <a:lnTo>
                  <a:pt x="43" y="126"/>
                </a:lnTo>
                <a:lnTo>
                  <a:pt x="43" y="134"/>
                </a:lnTo>
                <a:lnTo>
                  <a:pt x="43" y="145"/>
                </a:lnTo>
                <a:lnTo>
                  <a:pt x="43" y="154"/>
                </a:lnTo>
                <a:lnTo>
                  <a:pt x="45" y="163"/>
                </a:lnTo>
                <a:lnTo>
                  <a:pt x="45" y="171"/>
                </a:lnTo>
                <a:lnTo>
                  <a:pt x="46" y="177"/>
                </a:lnTo>
                <a:lnTo>
                  <a:pt x="48" y="183"/>
                </a:lnTo>
                <a:lnTo>
                  <a:pt x="49" y="190"/>
                </a:lnTo>
                <a:lnTo>
                  <a:pt x="51" y="194"/>
                </a:lnTo>
                <a:lnTo>
                  <a:pt x="52" y="197"/>
                </a:lnTo>
                <a:lnTo>
                  <a:pt x="54" y="200"/>
                </a:lnTo>
                <a:lnTo>
                  <a:pt x="55" y="204"/>
                </a:lnTo>
                <a:lnTo>
                  <a:pt x="59" y="205"/>
                </a:lnTo>
                <a:lnTo>
                  <a:pt x="62" y="207"/>
                </a:lnTo>
                <a:lnTo>
                  <a:pt x="63" y="208"/>
                </a:lnTo>
                <a:lnTo>
                  <a:pt x="66" y="210"/>
                </a:lnTo>
                <a:lnTo>
                  <a:pt x="69" y="210"/>
                </a:lnTo>
                <a:lnTo>
                  <a:pt x="72" y="210"/>
                </a:lnTo>
                <a:lnTo>
                  <a:pt x="76" y="208"/>
                </a:lnTo>
                <a:lnTo>
                  <a:pt x="79" y="208"/>
                </a:lnTo>
                <a:lnTo>
                  <a:pt x="80" y="207"/>
                </a:lnTo>
                <a:lnTo>
                  <a:pt x="83" y="205"/>
                </a:lnTo>
                <a:lnTo>
                  <a:pt x="85" y="202"/>
                </a:lnTo>
                <a:lnTo>
                  <a:pt x="86" y="199"/>
                </a:lnTo>
                <a:lnTo>
                  <a:pt x="88" y="197"/>
                </a:lnTo>
                <a:lnTo>
                  <a:pt x="91" y="190"/>
                </a:lnTo>
                <a:lnTo>
                  <a:pt x="94" y="180"/>
                </a:lnTo>
                <a:lnTo>
                  <a:pt x="96" y="171"/>
                </a:lnTo>
                <a:lnTo>
                  <a:pt x="97" y="165"/>
                </a:lnTo>
                <a:lnTo>
                  <a:pt x="97" y="15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US" dirty="0" smtClean="0">
                <a:solidFill>
                  <a:schemeClr val="accent2"/>
                </a:solidFill>
                <a:latin typeface="Garamond" pitchFamily="18" charset="0"/>
              </a:rPr>
              <a:t> 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3521" y="1500174"/>
            <a:ext cx="7164000" cy="4753532"/>
          </a:xfrm>
        </p:spPr>
        <p:txBody>
          <a:bodyPr lIns="82945" tIns="41473" rIns="82945" bIns="41473">
            <a:normAutofit fontScale="92500" lnSpcReduction="20000"/>
          </a:bodyPr>
          <a:lstStyle/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  <a:p>
            <a:pPr algn="l">
              <a:buFontTx/>
              <a:buNone/>
            </a:pPr>
            <a:r>
              <a:rPr lang="en-US" dirty="0" smtClean="0"/>
              <a:t>	Arterial grafting of the right coronary artery may be reasonable when a critical (≥90%) </a:t>
            </a:r>
            <a:r>
              <a:rPr lang="en-US" dirty="0" err="1" smtClean="0"/>
              <a:t>stenosis</a:t>
            </a:r>
            <a:r>
              <a:rPr lang="en-US" dirty="0" smtClean="0"/>
              <a:t> is present.</a:t>
            </a:r>
          </a:p>
          <a:p>
            <a:pPr algn="l">
              <a:buFontTx/>
              <a:buNone/>
            </a:pPr>
            <a:endParaRPr lang="en-US" dirty="0" smtClean="0"/>
          </a:p>
          <a:p>
            <a:pPr algn="l">
              <a:buFontTx/>
              <a:buNone/>
            </a:pPr>
            <a:endParaRPr lang="en-US" dirty="0" smtClean="0"/>
          </a:p>
          <a:p>
            <a:pPr algn="l">
              <a:buFontTx/>
              <a:buNone/>
            </a:pPr>
            <a:endParaRPr lang="en-US" dirty="0" smtClean="0"/>
          </a:p>
          <a:p>
            <a:pPr algn="l">
              <a:buFontTx/>
              <a:buNone/>
            </a:pPr>
            <a:r>
              <a:rPr lang="en-US" dirty="0" smtClean="0"/>
              <a:t>	Use of a radial artery graft may be reasonable when grafting left-sided coronary arteries with severe </a:t>
            </a:r>
            <a:r>
              <a:rPr lang="en-US" dirty="0" err="1" smtClean="0"/>
              <a:t>stenoses</a:t>
            </a:r>
            <a:r>
              <a:rPr lang="en-US" dirty="0" smtClean="0"/>
              <a:t> (&gt;70% diameter) and right-sided arteries with critical </a:t>
            </a:r>
            <a:r>
              <a:rPr lang="en-US" dirty="0" err="1" smtClean="0"/>
              <a:t>stenoses</a:t>
            </a:r>
            <a:r>
              <a:rPr lang="en-US" dirty="0" smtClean="0"/>
              <a:t> (≥90%) that perfuse LV myocardium</a:t>
            </a:r>
            <a:r>
              <a:rPr lang="en-US" b="1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6720" y="3914332"/>
            <a:ext cx="1278720" cy="943299"/>
            <a:chOff x="3810000" y="3810000"/>
            <a:chExt cx="1279525" cy="942975"/>
          </a:xfrm>
        </p:grpSpPr>
        <p:grpSp>
          <p:nvGrpSpPr>
            <p:cNvPr id="3" name="Group 95"/>
            <p:cNvGrpSpPr>
              <a:grpSpLocks/>
            </p:cNvGrpSpPr>
            <p:nvPr/>
          </p:nvGrpSpPr>
          <p:grpSpPr bwMode="auto">
            <a:xfrm>
              <a:off x="3810000" y="3810000"/>
              <a:ext cx="1279525" cy="942975"/>
              <a:chOff x="3986" y="942"/>
              <a:chExt cx="806" cy="594"/>
            </a:xfrm>
          </p:grpSpPr>
          <p:sp>
            <p:nvSpPr>
              <p:cNvPr id="6162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63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64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65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66" name="Rectangle 291"/>
              <p:cNvSpPr>
                <a:spLocks noChangeArrowheads="1"/>
              </p:cNvSpPr>
              <p:nvPr/>
            </p:nvSpPr>
            <p:spPr bwMode="auto">
              <a:xfrm>
                <a:off x="4078" y="942"/>
                <a:ext cx="5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</a:t>
                </a:r>
                <a:endParaRPr lang="en-US"/>
              </a:p>
            </p:txBody>
          </p:sp>
          <p:sp>
            <p:nvSpPr>
              <p:cNvPr id="6167" name="Rectangle 292"/>
              <p:cNvSpPr>
                <a:spLocks noChangeArrowheads="1"/>
              </p:cNvSpPr>
              <p:nvPr/>
            </p:nvSpPr>
            <p:spPr bwMode="auto">
              <a:xfrm>
                <a:off x="4213" y="943"/>
                <a:ext cx="19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IIa</a:t>
                </a:r>
                <a:endParaRPr lang="en-US"/>
              </a:p>
            </p:txBody>
          </p:sp>
          <p:sp>
            <p:nvSpPr>
              <p:cNvPr id="6168" name="Rectangle 293"/>
              <p:cNvSpPr>
                <a:spLocks noChangeArrowheads="1"/>
              </p:cNvSpPr>
              <p:nvPr/>
            </p:nvSpPr>
            <p:spPr bwMode="auto">
              <a:xfrm>
                <a:off x="4403" y="943"/>
                <a:ext cx="20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IIb</a:t>
                </a:r>
                <a:endParaRPr lang="en-US"/>
              </a:p>
            </p:txBody>
          </p:sp>
          <p:sp>
            <p:nvSpPr>
              <p:cNvPr id="6169" name="Rectangle 294"/>
              <p:cNvSpPr>
                <a:spLocks noChangeArrowheads="1"/>
              </p:cNvSpPr>
              <p:nvPr/>
            </p:nvSpPr>
            <p:spPr bwMode="auto">
              <a:xfrm>
                <a:off x="4622" y="943"/>
                <a:ext cx="17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III</a:t>
                </a:r>
                <a:endParaRPr lang="en-US"/>
              </a:p>
            </p:txBody>
          </p:sp>
        </p:grpSp>
        <p:sp>
          <p:nvSpPr>
            <p:cNvPr id="6161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4495800" y="4191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  <a:endParaRPr lang="ar-EG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960" y="2285520"/>
            <a:ext cx="1278720" cy="943299"/>
            <a:chOff x="3810000" y="3810000"/>
            <a:chExt cx="1279525" cy="942975"/>
          </a:xfrm>
        </p:grpSpPr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3810000" y="3810000"/>
              <a:ext cx="1279525" cy="942975"/>
              <a:chOff x="3986" y="942"/>
              <a:chExt cx="806" cy="594"/>
            </a:xfrm>
          </p:grpSpPr>
          <p:sp>
            <p:nvSpPr>
              <p:cNvPr id="6152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53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54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55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56" name="Rectangle 291"/>
              <p:cNvSpPr>
                <a:spLocks noChangeArrowheads="1"/>
              </p:cNvSpPr>
              <p:nvPr/>
            </p:nvSpPr>
            <p:spPr bwMode="auto">
              <a:xfrm>
                <a:off x="4078" y="942"/>
                <a:ext cx="5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</a:t>
                </a:r>
                <a:endParaRPr lang="en-US"/>
              </a:p>
            </p:txBody>
          </p:sp>
          <p:sp>
            <p:nvSpPr>
              <p:cNvPr id="6157" name="Rectangle 292"/>
              <p:cNvSpPr>
                <a:spLocks noChangeArrowheads="1"/>
              </p:cNvSpPr>
              <p:nvPr/>
            </p:nvSpPr>
            <p:spPr bwMode="auto">
              <a:xfrm>
                <a:off x="4213" y="943"/>
                <a:ext cx="19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IIa</a:t>
                </a:r>
                <a:endParaRPr lang="en-US"/>
              </a:p>
            </p:txBody>
          </p:sp>
          <p:sp>
            <p:nvSpPr>
              <p:cNvPr id="6158" name="Rectangle 293"/>
              <p:cNvSpPr>
                <a:spLocks noChangeArrowheads="1"/>
              </p:cNvSpPr>
              <p:nvPr/>
            </p:nvSpPr>
            <p:spPr bwMode="auto">
              <a:xfrm>
                <a:off x="4403" y="943"/>
                <a:ext cx="20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IIb</a:t>
                </a:r>
                <a:endParaRPr lang="en-US"/>
              </a:p>
            </p:txBody>
          </p:sp>
          <p:sp>
            <p:nvSpPr>
              <p:cNvPr id="6159" name="Rectangle 294"/>
              <p:cNvSpPr>
                <a:spLocks noChangeArrowheads="1"/>
              </p:cNvSpPr>
              <p:nvPr/>
            </p:nvSpPr>
            <p:spPr bwMode="auto">
              <a:xfrm>
                <a:off x="4622" y="943"/>
                <a:ext cx="17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III</a:t>
                </a:r>
                <a:endParaRPr lang="en-US"/>
              </a:p>
            </p:txBody>
          </p:sp>
        </p:grpSp>
        <p:sp>
          <p:nvSpPr>
            <p:cNvPr id="6151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4495800" y="4191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  <a:endParaRPr lang="ar-EG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US" dirty="0" smtClean="0">
                <a:solidFill>
                  <a:schemeClr val="accent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674721" y="1905320"/>
            <a:ext cx="6707520" cy="4343496"/>
          </a:xfrm>
        </p:spPr>
        <p:txBody>
          <a:bodyPr lIns="82945" tIns="41473" rIns="82945" bIns="41473"/>
          <a:lstStyle/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  <a:p>
            <a:pPr algn="l">
              <a:buFontTx/>
              <a:buNone/>
            </a:pPr>
            <a:r>
              <a:rPr lang="en-US" dirty="0" smtClean="0"/>
              <a:t> 	An arterial graft </a:t>
            </a:r>
            <a:r>
              <a:rPr lang="en-US" dirty="0" smtClean="0">
                <a:solidFill>
                  <a:srgbClr val="FF0000"/>
                </a:solidFill>
              </a:rPr>
              <a:t>should not be used </a:t>
            </a:r>
            <a:r>
              <a:rPr lang="en-US" dirty="0" smtClean="0"/>
              <a:t>to bypass the right coronary artery with less than a critical </a:t>
            </a:r>
            <a:r>
              <a:rPr lang="en-US" dirty="0" err="1" smtClean="0"/>
              <a:t>stenosis</a:t>
            </a:r>
            <a:r>
              <a:rPr lang="en-US" dirty="0" smtClean="0"/>
              <a:t> (&lt;90%). </a:t>
            </a:r>
          </a:p>
          <a:p>
            <a:endParaRPr lang="en-US" dirty="0" smtClean="0"/>
          </a:p>
        </p:txBody>
      </p:sp>
      <p:sp>
        <p:nvSpPr>
          <p:cNvPr id="7172" name="TextBox 233"/>
          <p:cNvSpPr txBox="1">
            <a:spLocks noChangeArrowheads="1"/>
          </p:cNvSpPr>
          <p:nvPr/>
        </p:nvSpPr>
        <p:spPr bwMode="auto">
          <a:xfrm>
            <a:off x="607680" y="3672386"/>
            <a:ext cx="10670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/>
              <a:t>Harm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600" y="2438176"/>
            <a:ext cx="1278720" cy="943299"/>
            <a:chOff x="6705600" y="4953000"/>
            <a:chExt cx="1279525" cy="942975"/>
          </a:xfrm>
        </p:grpSpPr>
        <p:grpSp>
          <p:nvGrpSpPr>
            <p:cNvPr id="3" name="Group 95"/>
            <p:cNvGrpSpPr>
              <a:grpSpLocks/>
            </p:cNvGrpSpPr>
            <p:nvPr/>
          </p:nvGrpSpPr>
          <p:grpSpPr bwMode="auto">
            <a:xfrm>
              <a:off x="6705600" y="4953000"/>
              <a:ext cx="1279525" cy="942975"/>
              <a:chOff x="3986" y="942"/>
              <a:chExt cx="806" cy="594"/>
            </a:xfrm>
          </p:grpSpPr>
          <p:sp>
            <p:nvSpPr>
              <p:cNvPr id="7176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77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78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79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80" name="Rectangle 291"/>
              <p:cNvSpPr>
                <a:spLocks noChangeArrowheads="1"/>
              </p:cNvSpPr>
              <p:nvPr/>
            </p:nvSpPr>
            <p:spPr bwMode="auto">
              <a:xfrm>
                <a:off x="4078" y="942"/>
                <a:ext cx="5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</a:t>
                </a:r>
                <a:endParaRPr lang="en-US"/>
              </a:p>
            </p:txBody>
          </p:sp>
          <p:sp>
            <p:nvSpPr>
              <p:cNvPr id="7181" name="Rectangle 292"/>
              <p:cNvSpPr>
                <a:spLocks noChangeArrowheads="1"/>
              </p:cNvSpPr>
              <p:nvPr/>
            </p:nvSpPr>
            <p:spPr bwMode="auto">
              <a:xfrm>
                <a:off x="4213" y="943"/>
                <a:ext cx="19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IIa</a:t>
                </a:r>
                <a:endParaRPr lang="en-US"/>
              </a:p>
            </p:txBody>
          </p:sp>
          <p:sp>
            <p:nvSpPr>
              <p:cNvPr id="7182" name="Rectangle 293"/>
              <p:cNvSpPr>
                <a:spLocks noChangeArrowheads="1"/>
              </p:cNvSpPr>
              <p:nvPr/>
            </p:nvSpPr>
            <p:spPr bwMode="auto">
              <a:xfrm>
                <a:off x="4403" y="943"/>
                <a:ext cx="20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IIb</a:t>
                </a:r>
                <a:endParaRPr lang="en-US"/>
              </a:p>
            </p:txBody>
          </p:sp>
          <p:sp>
            <p:nvSpPr>
              <p:cNvPr id="7183" name="Rectangle 294"/>
              <p:cNvSpPr>
                <a:spLocks noChangeArrowheads="1"/>
              </p:cNvSpPr>
              <p:nvPr/>
            </p:nvSpPr>
            <p:spPr bwMode="auto">
              <a:xfrm>
                <a:off x="4622" y="943"/>
                <a:ext cx="17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/>
                  <a:t>III</a:t>
                </a:r>
                <a:endParaRPr lang="en-US"/>
              </a:p>
            </p:txBody>
          </p:sp>
        </p:grpSp>
        <p:sp>
          <p:nvSpPr>
            <p:cNvPr id="7175" name="Freeform 289"/>
            <p:cNvSpPr>
              <a:spLocks/>
            </p:cNvSpPr>
            <p:nvPr/>
          </p:nvSpPr>
          <p:spPr bwMode="auto">
            <a:xfrm>
              <a:off x="7696200" y="5334000"/>
              <a:ext cx="176213" cy="390525"/>
            </a:xfrm>
            <a:custGeom>
              <a:avLst/>
              <a:gdLst>
                <a:gd name="T0" fmla="*/ 2147483647 w 136"/>
                <a:gd name="T1" fmla="*/ 2147483647 h 270"/>
                <a:gd name="T2" fmla="*/ 2147483647 w 136"/>
                <a:gd name="T3" fmla="*/ 2147483647 h 270"/>
                <a:gd name="T4" fmla="*/ 2147483647 w 136"/>
                <a:gd name="T5" fmla="*/ 2147483647 h 270"/>
                <a:gd name="T6" fmla="*/ 2147483647 w 136"/>
                <a:gd name="T7" fmla="*/ 2147483647 h 270"/>
                <a:gd name="T8" fmla="*/ 2147483647 w 136"/>
                <a:gd name="T9" fmla="*/ 2147483647 h 270"/>
                <a:gd name="T10" fmla="*/ 2147483647 w 136"/>
                <a:gd name="T11" fmla="*/ 2147483647 h 270"/>
                <a:gd name="T12" fmla="*/ 2147483647 w 136"/>
                <a:gd name="T13" fmla="*/ 2147483647 h 270"/>
                <a:gd name="T14" fmla="*/ 2147483647 w 136"/>
                <a:gd name="T15" fmla="*/ 2147483647 h 270"/>
                <a:gd name="T16" fmla="*/ 2147483647 w 136"/>
                <a:gd name="T17" fmla="*/ 2147483647 h 270"/>
                <a:gd name="T18" fmla="*/ 2147483647 w 136"/>
                <a:gd name="T19" fmla="*/ 2147483647 h 270"/>
                <a:gd name="T20" fmla="*/ 2147483647 w 136"/>
                <a:gd name="T21" fmla="*/ 2147483647 h 270"/>
                <a:gd name="T22" fmla="*/ 2147483647 w 136"/>
                <a:gd name="T23" fmla="*/ 2147483647 h 270"/>
                <a:gd name="T24" fmla="*/ 0 w 136"/>
                <a:gd name="T25" fmla="*/ 2147483647 h 270"/>
                <a:gd name="T26" fmla="*/ 2147483647 w 136"/>
                <a:gd name="T27" fmla="*/ 2147483647 h 270"/>
                <a:gd name="T28" fmla="*/ 2147483647 w 136"/>
                <a:gd name="T29" fmla="*/ 2147483647 h 270"/>
                <a:gd name="T30" fmla="*/ 2147483647 w 136"/>
                <a:gd name="T31" fmla="*/ 2147483647 h 270"/>
                <a:gd name="T32" fmla="*/ 2147483647 w 136"/>
                <a:gd name="T33" fmla="*/ 2147483647 h 270"/>
                <a:gd name="T34" fmla="*/ 2147483647 w 136"/>
                <a:gd name="T35" fmla="*/ 0 h 270"/>
                <a:gd name="T36" fmla="*/ 2147483647 w 136"/>
                <a:gd name="T37" fmla="*/ 2147483647 h 270"/>
                <a:gd name="T38" fmla="*/ 2147483647 w 136"/>
                <a:gd name="T39" fmla="*/ 2147483647 h 270"/>
                <a:gd name="T40" fmla="*/ 2147483647 w 136"/>
                <a:gd name="T41" fmla="*/ 2147483647 h 270"/>
                <a:gd name="T42" fmla="*/ 2147483647 w 136"/>
                <a:gd name="T43" fmla="*/ 2147483647 h 270"/>
                <a:gd name="T44" fmla="*/ 2147483647 w 136"/>
                <a:gd name="T45" fmla="*/ 2147483647 h 270"/>
                <a:gd name="T46" fmla="*/ 2147483647 w 136"/>
                <a:gd name="T47" fmla="*/ 2147483647 h 270"/>
                <a:gd name="T48" fmla="*/ 2147483647 w 136"/>
                <a:gd name="T49" fmla="*/ 2147483647 h 270"/>
                <a:gd name="T50" fmla="*/ 2147483647 w 136"/>
                <a:gd name="T51" fmla="*/ 2147483647 h 270"/>
                <a:gd name="T52" fmla="*/ 2147483647 w 136"/>
                <a:gd name="T53" fmla="*/ 2147483647 h 270"/>
                <a:gd name="T54" fmla="*/ 2147483647 w 136"/>
                <a:gd name="T55" fmla="*/ 2147483647 h 270"/>
                <a:gd name="T56" fmla="*/ 2147483647 w 136"/>
                <a:gd name="T57" fmla="*/ 2147483647 h 270"/>
                <a:gd name="T58" fmla="*/ 2147483647 w 136"/>
                <a:gd name="T59" fmla="*/ 2147483647 h 270"/>
                <a:gd name="T60" fmla="*/ 2147483647 w 136"/>
                <a:gd name="T61" fmla="*/ 2147483647 h 270"/>
                <a:gd name="T62" fmla="*/ 2147483647 w 136"/>
                <a:gd name="T63" fmla="*/ 2147483647 h 270"/>
                <a:gd name="T64" fmla="*/ 2147483647 w 136"/>
                <a:gd name="T65" fmla="*/ 2147483647 h 270"/>
                <a:gd name="T66" fmla="*/ 2147483647 w 136"/>
                <a:gd name="T67" fmla="*/ 2147483647 h 270"/>
                <a:gd name="T68" fmla="*/ 2147483647 w 136"/>
                <a:gd name="T69" fmla="*/ 2147483647 h 270"/>
                <a:gd name="T70" fmla="*/ 2147483647 w 136"/>
                <a:gd name="T71" fmla="*/ 2147483647 h 270"/>
                <a:gd name="T72" fmla="*/ 2147483647 w 136"/>
                <a:gd name="T73" fmla="*/ 2147483647 h 270"/>
                <a:gd name="T74" fmla="*/ 2147483647 w 136"/>
                <a:gd name="T75" fmla="*/ 2147483647 h 270"/>
                <a:gd name="T76" fmla="*/ 2147483647 w 136"/>
                <a:gd name="T77" fmla="*/ 2147483647 h 270"/>
                <a:gd name="T78" fmla="*/ 2147483647 w 136"/>
                <a:gd name="T79" fmla="*/ 2147483647 h 270"/>
                <a:gd name="T80" fmla="*/ 2147483647 w 136"/>
                <a:gd name="T81" fmla="*/ 2147483647 h 270"/>
                <a:gd name="T82" fmla="*/ 2147483647 w 136"/>
                <a:gd name="T83" fmla="*/ 2147483647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270"/>
                <a:gd name="T128" fmla="*/ 136 w 136"/>
                <a:gd name="T129" fmla="*/ 270 h 2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270">
                  <a:moveTo>
                    <a:pt x="97" y="159"/>
                  </a:moveTo>
                  <a:lnTo>
                    <a:pt x="116" y="170"/>
                  </a:lnTo>
                  <a:lnTo>
                    <a:pt x="136" y="180"/>
                  </a:lnTo>
                  <a:lnTo>
                    <a:pt x="133" y="194"/>
                  </a:lnTo>
                  <a:lnTo>
                    <a:pt x="130" y="208"/>
                  </a:lnTo>
                  <a:lnTo>
                    <a:pt x="127" y="219"/>
                  </a:lnTo>
                  <a:lnTo>
                    <a:pt x="124" y="230"/>
                  </a:lnTo>
                  <a:lnTo>
                    <a:pt x="119" y="239"/>
                  </a:lnTo>
                  <a:lnTo>
                    <a:pt x="114" y="247"/>
                  </a:lnTo>
                  <a:lnTo>
                    <a:pt x="110" y="255"/>
                  </a:lnTo>
                  <a:lnTo>
                    <a:pt x="103" y="261"/>
                  </a:lnTo>
                  <a:lnTo>
                    <a:pt x="97" y="264"/>
                  </a:lnTo>
                  <a:lnTo>
                    <a:pt x="89" y="268"/>
                  </a:lnTo>
                  <a:lnTo>
                    <a:pt x="82" y="270"/>
                  </a:lnTo>
                  <a:lnTo>
                    <a:pt x="72" y="270"/>
                  </a:lnTo>
                  <a:lnTo>
                    <a:pt x="62" y="270"/>
                  </a:lnTo>
                  <a:lnTo>
                    <a:pt x="57" y="268"/>
                  </a:lnTo>
                  <a:lnTo>
                    <a:pt x="52" y="267"/>
                  </a:lnTo>
                  <a:lnTo>
                    <a:pt x="48" y="265"/>
                  </a:lnTo>
                  <a:lnTo>
                    <a:pt x="43" y="264"/>
                  </a:lnTo>
                  <a:lnTo>
                    <a:pt x="38" y="261"/>
                  </a:lnTo>
                  <a:lnTo>
                    <a:pt x="35" y="258"/>
                  </a:lnTo>
                  <a:lnTo>
                    <a:pt x="32" y="255"/>
                  </a:lnTo>
                  <a:lnTo>
                    <a:pt x="29" y="250"/>
                  </a:lnTo>
                  <a:lnTo>
                    <a:pt x="25" y="245"/>
                  </a:lnTo>
                  <a:lnTo>
                    <a:pt x="21" y="241"/>
                  </a:lnTo>
                  <a:lnTo>
                    <a:pt x="18" y="234"/>
                  </a:lnTo>
                  <a:lnTo>
                    <a:pt x="15" y="228"/>
                  </a:lnTo>
                  <a:lnTo>
                    <a:pt x="14" y="222"/>
                  </a:lnTo>
                  <a:lnTo>
                    <a:pt x="11" y="214"/>
                  </a:lnTo>
                  <a:lnTo>
                    <a:pt x="8" y="207"/>
                  </a:lnTo>
                  <a:lnTo>
                    <a:pt x="6" y="197"/>
                  </a:lnTo>
                  <a:lnTo>
                    <a:pt x="4" y="188"/>
                  </a:lnTo>
                  <a:lnTo>
                    <a:pt x="3" y="179"/>
                  </a:lnTo>
                  <a:lnTo>
                    <a:pt x="1" y="168"/>
                  </a:lnTo>
                  <a:lnTo>
                    <a:pt x="1" y="157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0" y="119"/>
                  </a:lnTo>
                  <a:lnTo>
                    <a:pt x="1" y="105"/>
                  </a:lnTo>
                  <a:lnTo>
                    <a:pt x="3" y="91"/>
                  </a:lnTo>
                  <a:lnTo>
                    <a:pt x="4" y="77"/>
                  </a:lnTo>
                  <a:lnTo>
                    <a:pt x="8" y="64"/>
                  </a:lnTo>
                  <a:lnTo>
                    <a:pt x="11" y="54"/>
                  </a:lnTo>
                  <a:lnTo>
                    <a:pt x="14" y="44"/>
                  </a:lnTo>
                  <a:lnTo>
                    <a:pt x="18" y="35"/>
                  </a:lnTo>
                  <a:lnTo>
                    <a:pt x="23" y="26"/>
                  </a:lnTo>
                  <a:lnTo>
                    <a:pt x="29" y="20"/>
                  </a:lnTo>
                  <a:lnTo>
                    <a:pt x="34" y="13"/>
                  </a:lnTo>
                  <a:lnTo>
                    <a:pt x="40" y="9"/>
                  </a:lnTo>
                  <a:lnTo>
                    <a:pt x="48" y="4"/>
                  </a:lnTo>
                  <a:lnTo>
                    <a:pt x="54" y="3"/>
                  </a:lnTo>
                  <a:lnTo>
                    <a:pt x="62" y="1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3" y="1"/>
                  </a:lnTo>
                  <a:lnTo>
                    <a:pt x="88" y="3"/>
                  </a:lnTo>
                  <a:lnTo>
                    <a:pt x="94" y="4"/>
                  </a:lnTo>
                  <a:lnTo>
                    <a:pt x="99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1" y="20"/>
                  </a:lnTo>
                  <a:lnTo>
                    <a:pt x="116" y="26"/>
                  </a:lnTo>
                  <a:lnTo>
                    <a:pt x="119" y="32"/>
                  </a:lnTo>
                  <a:lnTo>
                    <a:pt x="122" y="38"/>
                  </a:lnTo>
                  <a:lnTo>
                    <a:pt x="125" y="46"/>
                  </a:lnTo>
                  <a:lnTo>
                    <a:pt x="128" y="54"/>
                  </a:lnTo>
                  <a:lnTo>
                    <a:pt x="130" y="61"/>
                  </a:lnTo>
                  <a:lnTo>
                    <a:pt x="133" y="71"/>
                  </a:lnTo>
                  <a:lnTo>
                    <a:pt x="134" y="81"/>
                  </a:lnTo>
                  <a:lnTo>
                    <a:pt x="96" y="97"/>
                  </a:lnTo>
                  <a:lnTo>
                    <a:pt x="96" y="92"/>
                  </a:lnTo>
                  <a:lnTo>
                    <a:pt x="94" y="86"/>
                  </a:lnTo>
                  <a:lnTo>
                    <a:pt x="93" y="83"/>
                  </a:lnTo>
                  <a:lnTo>
                    <a:pt x="93" y="80"/>
                  </a:lnTo>
                  <a:lnTo>
                    <a:pt x="89" y="75"/>
                  </a:lnTo>
                  <a:lnTo>
                    <a:pt x="88" y="71"/>
                  </a:lnTo>
                  <a:lnTo>
                    <a:pt x="86" y="68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77" y="61"/>
                  </a:lnTo>
                  <a:lnTo>
                    <a:pt x="74" y="61"/>
                  </a:lnTo>
                  <a:lnTo>
                    <a:pt x="71" y="60"/>
                  </a:lnTo>
                  <a:lnTo>
                    <a:pt x="68" y="61"/>
                  </a:lnTo>
                  <a:lnTo>
                    <a:pt x="65" y="61"/>
                  </a:lnTo>
                  <a:lnTo>
                    <a:pt x="62" y="63"/>
                  </a:lnTo>
                  <a:lnTo>
                    <a:pt x="59" y="66"/>
                  </a:lnTo>
                  <a:lnTo>
                    <a:pt x="55" y="69"/>
                  </a:lnTo>
                  <a:lnTo>
                    <a:pt x="54" y="72"/>
                  </a:lnTo>
                  <a:lnTo>
                    <a:pt x="51" y="77"/>
                  </a:lnTo>
                  <a:lnTo>
                    <a:pt x="49" y="83"/>
                  </a:lnTo>
                  <a:lnTo>
                    <a:pt x="48" y="88"/>
                  </a:lnTo>
                  <a:lnTo>
                    <a:pt x="46" y="92"/>
                  </a:lnTo>
                  <a:lnTo>
                    <a:pt x="46" y="97"/>
                  </a:lnTo>
                  <a:lnTo>
                    <a:pt x="45" y="103"/>
                  </a:lnTo>
                  <a:lnTo>
                    <a:pt x="45" y="111"/>
                  </a:lnTo>
                  <a:lnTo>
                    <a:pt x="43" y="117"/>
                  </a:lnTo>
                  <a:lnTo>
                    <a:pt x="43" y="126"/>
                  </a:lnTo>
                  <a:lnTo>
                    <a:pt x="43" y="134"/>
                  </a:lnTo>
                  <a:lnTo>
                    <a:pt x="43" y="145"/>
                  </a:lnTo>
                  <a:lnTo>
                    <a:pt x="43" y="154"/>
                  </a:lnTo>
                  <a:lnTo>
                    <a:pt x="45" y="163"/>
                  </a:lnTo>
                  <a:lnTo>
                    <a:pt x="45" y="171"/>
                  </a:lnTo>
                  <a:lnTo>
                    <a:pt x="46" y="177"/>
                  </a:lnTo>
                  <a:lnTo>
                    <a:pt x="48" y="183"/>
                  </a:lnTo>
                  <a:lnTo>
                    <a:pt x="49" y="190"/>
                  </a:lnTo>
                  <a:lnTo>
                    <a:pt x="51" y="194"/>
                  </a:lnTo>
                  <a:lnTo>
                    <a:pt x="52" y="197"/>
                  </a:lnTo>
                  <a:lnTo>
                    <a:pt x="54" y="200"/>
                  </a:lnTo>
                  <a:lnTo>
                    <a:pt x="55" y="204"/>
                  </a:lnTo>
                  <a:lnTo>
                    <a:pt x="59" y="205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6" y="210"/>
                  </a:lnTo>
                  <a:lnTo>
                    <a:pt x="69" y="210"/>
                  </a:lnTo>
                  <a:lnTo>
                    <a:pt x="72" y="210"/>
                  </a:lnTo>
                  <a:lnTo>
                    <a:pt x="76" y="208"/>
                  </a:lnTo>
                  <a:lnTo>
                    <a:pt x="79" y="208"/>
                  </a:lnTo>
                  <a:lnTo>
                    <a:pt x="80" y="207"/>
                  </a:lnTo>
                  <a:lnTo>
                    <a:pt x="83" y="205"/>
                  </a:lnTo>
                  <a:lnTo>
                    <a:pt x="85" y="202"/>
                  </a:lnTo>
                  <a:lnTo>
                    <a:pt x="86" y="199"/>
                  </a:lnTo>
                  <a:lnTo>
                    <a:pt x="88" y="197"/>
                  </a:lnTo>
                  <a:lnTo>
                    <a:pt x="91" y="190"/>
                  </a:lnTo>
                  <a:lnTo>
                    <a:pt x="94" y="180"/>
                  </a:lnTo>
                  <a:lnTo>
                    <a:pt x="96" y="171"/>
                  </a:lnTo>
                  <a:lnTo>
                    <a:pt x="97" y="165"/>
                  </a:lnTo>
                  <a:lnTo>
                    <a:pt x="97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1603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Take home messages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8429684" cy="464347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4. Despite all this event management of patient provided  good LV function with no co morbidity</a:t>
            </a:r>
            <a:endParaRPr lang="ar-EG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72032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b="1" dirty="0" smtClean="0"/>
              <a:t>Thank You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title"/>
          </p:nvPr>
        </p:nvSpPr>
        <p:spPr>
          <a:xfrm>
            <a:off x="153988" y="1204913"/>
            <a:ext cx="8896350" cy="755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209550" y="21732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1" y="2382839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 </a:t>
            </a:r>
            <a:r>
              <a:rPr lang="en-US" sz="2000" dirty="0"/>
              <a:t> </a:t>
            </a:r>
          </a:p>
          <a:p>
            <a:pPr algn="l" rtl="0">
              <a:defRPr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/>
              <a:t>Prof Dr. </a:t>
            </a:r>
            <a:r>
              <a:rPr lang="en-US" sz="2800" b="1" dirty="0" err="1" smtClean="0"/>
              <a:t>Magdy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Rashwan</a:t>
            </a:r>
            <a:r>
              <a:rPr lang="en-US" sz="2800" b="1" dirty="0" smtClean="0"/>
              <a:t>                       </a:t>
            </a:r>
            <a:r>
              <a:rPr lang="en-US" sz="2800" b="1" dirty="0" err="1" smtClean="0"/>
              <a:t>Dr.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Yasser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Morsy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                               </a:t>
            </a:r>
          </a:p>
        </p:txBody>
      </p:sp>
      <p:pic>
        <p:nvPicPr>
          <p:cNvPr id="46087" name="Picture 9" descr="alex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3" descr="alex7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9775" y="0"/>
            <a:ext cx="4594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5" descr="alex8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45577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6" descr="alex9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7713" y="4038600"/>
            <a:ext cx="45862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000372"/>
            <a:ext cx="1643074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1982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389120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She had discovered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congenital absence of the left kidney.</a:t>
            </a:r>
          </a:p>
          <a:p>
            <a:pPr algn="l" rtl="0"/>
            <a:r>
              <a:rPr lang="en-US" dirty="0" smtClean="0"/>
              <a:t>Hypertension.</a:t>
            </a:r>
          </a:p>
          <a:p>
            <a:pPr algn="l" rtl="0"/>
            <a:r>
              <a:rPr lang="en-US" dirty="0" err="1" smtClean="0"/>
              <a:t>Dyslipidemia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No chest pain on medical treatment</a:t>
            </a:r>
          </a:p>
          <a:p>
            <a:pPr algn="l" rtl="0"/>
            <a:r>
              <a:rPr lang="en-US" dirty="0" smtClean="0"/>
              <a:t>No further study</a:t>
            </a: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1984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Acute inferior STEMI </a:t>
            </a:r>
          </a:p>
          <a:p>
            <a:pPr algn="just" rtl="0"/>
            <a:r>
              <a:rPr lang="en-US" dirty="0" smtClean="0"/>
              <a:t>Her   1</a:t>
            </a:r>
            <a:r>
              <a:rPr lang="en-US" baseline="30000" dirty="0" smtClean="0"/>
              <a:t>st</a:t>
            </a:r>
            <a:r>
              <a:rPr lang="en-US" dirty="0" smtClean="0"/>
              <a:t>  CORONARY ANGIOGRAPHY was done</a:t>
            </a:r>
          </a:p>
          <a:p>
            <a:pPr algn="just" rtl="0"/>
            <a:endParaRPr lang="en-US" dirty="0" smtClean="0"/>
          </a:p>
          <a:p>
            <a:pPr algn="just" rtl="0">
              <a:buNone/>
            </a:pPr>
            <a:endParaRPr lang="en-US" dirty="0" smtClean="0"/>
          </a:p>
          <a:p>
            <a:pPr algn="just" rtl="0"/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pic>
        <p:nvPicPr>
          <p:cNvPr id="5" name="Content Placeholder 4" descr="Scan_Pic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5327420" cy="4071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29322" y="2714620"/>
            <a:ext cx="29289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LM: normal.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LAD: total occluded 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LCX: 85% lesion 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RCA: mid segment total occluded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Aug-1984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sz="3200" dirty="0" smtClean="0"/>
              <a:t>CABG was done</a:t>
            </a:r>
          </a:p>
          <a:p>
            <a:pPr algn="l" rtl="0"/>
            <a:r>
              <a:rPr lang="en-US" sz="3200" dirty="0" smtClean="0"/>
              <a:t>4 grafts</a:t>
            </a:r>
          </a:p>
          <a:p>
            <a:pPr lvl="1" algn="l" rtl="0"/>
            <a:r>
              <a:rPr lang="en-US" sz="3200" dirty="0" smtClean="0"/>
              <a:t>LIMA  ----LAD </a:t>
            </a:r>
          </a:p>
          <a:p>
            <a:pPr lvl="1" algn="l" rtl="0"/>
            <a:r>
              <a:rPr lang="en-US" sz="3200" dirty="0" smtClean="0"/>
              <a:t>SVG -----OM1</a:t>
            </a:r>
          </a:p>
          <a:p>
            <a:pPr lvl="1" algn="l" rtl="0"/>
            <a:r>
              <a:rPr lang="en-US" sz="3200" dirty="0" smtClean="0"/>
              <a:t>SVG----OM2</a:t>
            </a:r>
          </a:p>
          <a:p>
            <a:pPr lvl="1" algn="l" rtl="0"/>
            <a:r>
              <a:rPr lang="en-US" sz="3200" dirty="0" smtClean="0"/>
              <a:t>SVG ----PDA</a:t>
            </a:r>
            <a:endParaRPr lang="ar-EG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ICC Imaging Center Alexandria, Egypt.</a:t>
            </a:r>
            <a:endParaRPr lang="ar-EG"/>
          </a:p>
        </p:txBody>
      </p:sp>
      <p:pic>
        <p:nvPicPr>
          <p:cNvPr id="5" name="Content Placeholder 4" descr="Scan_Pic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57166"/>
            <a:ext cx="5062312" cy="5768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843</TotalTime>
  <Words>1549</Words>
  <Application>Microsoft Office PowerPoint</Application>
  <PresentationFormat>On-screen Show (4:3)</PresentationFormat>
  <Paragraphs>498</Paragraphs>
  <Slides>69</Slides>
  <Notes>3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Flow</vt:lpstr>
      <vt:lpstr>   </vt:lpstr>
      <vt:lpstr>Slide 2</vt:lpstr>
      <vt:lpstr>Slide 3</vt:lpstr>
      <vt:lpstr>Slide 4</vt:lpstr>
      <vt:lpstr>      Case presentation 85 ys lady  Professor of literature long history of CAD (30 years)  6 Coronary angiography 2 CTA 2 CABG  2 PCI  Presented two weeks ago with ACS </vt:lpstr>
      <vt:lpstr>1981</vt:lpstr>
      <vt:lpstr>1982</vt:lpstr>
      <vt:lpstr>1984 </vt:lpstr>
      <vt:lpstr>Aug-1984</vt:lpstr>
      <vt:lpstr>Jan-1990 </vt:lpstr>
      <vt:lpstr>April-1994</vt:lpstr>
      <vt:lpstr>2002</vt:lpstr>
      <vt:lpstr>2008</vt:lpstr>
      <vt:lpstr>Slide 14</vt:lpstr>
      <vt:lpstr>Slide 15</vt:lpstr>
      <vt:lpstr>Slide 16</vt:lpstr>
      <vt:lpstr>Slide 17</vt:lpstr>
      <vt:lpstr>Slide 18</vt:lpstr>
      <vt:lpstr>Slide 19</vt:lpstr>
      <vt:lpstr> Post CTA coronary angiogram (5th )</vt:lpstr>
      <vt:lpstr>Nov. 2011</vt:lpstr>
      <vt:lpstr>CTA  64 MDCT</vt:lpstr>
      <vt:lpstr>Slide 23</vt:lpstr>
      <vt:lpstr>Slide 24</vt:lpstr>
      <vt:lpstr>Slide 25</vt:lpstr>
      <vt:lpstr>Slide 26</vt:lpstr>
      <vt:lpstr>Slide 27</vt:lpstr>
      <vt:lpstr>Slide 28</vt:lpstr>
      <vt:lpstr>Post CTA coronary angiography (6th)  PCI RCA graft with BM stent no attempt for LIMA angiogram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Take home messages </vt:lpstr>
      <vt:lpstr>1982</vt:lpstr>
      <vt:lpstr>Slide 43</vt:lpstr>
      <vt:lpstr>Slide 44</vt:lpstr>
      <vt:lpstr>Slide 45</vt:lpstr>
      <vt:lpstr>Slide 46</vt:lpstr>
      <vt:lpstr>Slide 47</vt:lpstr>
      <vt:lpstr>Recommendation for Brachial / Peripheral Flow-mediated Dilation</vt:lpstr>
      <vt:lpstr>Recommendation for Specific Measures of Arterial Stiffness</vt:lpstr>
      <vt:lpstr>Slide 50</vt:lpstr>
      <vt:lpstr>Slide 51</vt:lpstr>
      <vt:lpstr>Recommendation for Stress Echocardiography</vt:lpstr>
      <vt:lpstr>Slide 53</vt:lpstr>
      <vt:lpstr>Slide 54</vt:lpstr>
      <vt:lpstr>Recommendation for Coronary Computed Tomography Angiography</vt:lpstr>
      <vt:lpstr>Recommendation for Magnetic Resonance Imaging of Plaque</vt:lpstr>
      <vt:lpstr>Take home messages </vt:lpstr>
      <vt:lpstr>Slide 58</vt:lpstr>
      <vt:lpstr>         Iatrogenic SCV artery dissection  Only 6 cases in literature  3  1995 1  1998 2  2010</vt:lpstr>
      <vt:lpstr>Take home messages </vt:lpstr>
      <vt:lpstr>Slide 61</vt:lpstr>
      <vt:lpstr>Slide 62</vt:lpstr>
      <vt:lpstr>Bypass Graft Conduit</vt:lpstr>
      <vt:lpstr> </vt:lpstr>
      <vt:lpstr>  </vt:lpstr>
      <vt:lpstr> </vt:lpstr>
      <vt:lpstr>Take home messages </vt:lpstr>
      <vt:lpstr>Slide 68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dr.yasser</cp:lastModifiedBy>
  <cp:revision>107</cp:revision>
  <dcterms:created xsi:type="dcterms:W3CDTF">2011-11-13T19:48:06Z</dcterms:created>
  <dcterms:modified xsi:type="dcterms:W3CDTF">2011-12-20T13:43:38Z</dcterms:modified>
</cp:coreProperties>
</file>